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ppt/embeddings/oleObject2.bin" ContentType="application/vnd.openxmlformats-officedocument.oleObject"/>
  <Override PartName="/ppt/notesSlides/notesSlide3.xml" ContentType="application/vnd.openxmlformats-officedocument.presentationml.notesSlide+xml"/>
  <Override PartName="/ppt/embeddings/oleObject3.bin" ContentType="application/vnd.openxmlformats-officedocument.oleObject"/>
  <Override PartName="/ppt/notesSlides/notesSlide4.xml" ContentType="application/vnd.openxmlformats-officedocument.presentationml.notesSlide+xml"/>
  <Override PartName="/ppt/embeddings/oleObject4.bin" ContentType="application/vnd.openxmlformats-officedocument.oleObject"/>
  <Override PartName="/ppt/notesSlides/notesSlide5.xml" ContentType="application/vnd.openxmlformats-officedocument.presentationml.notesSlide+xml"/>
  <Override PartName="/ppt/embeddings/oleObject5.bin" ContentType="application/vnd.openxmlformats-officedocument.oleObject"/>
  <Override PartName="/ppt/notesSlides/notesSlide6.xml" ContentType="application/vnd.openxmlformats-officedocument.presentationml.notesSlide+xml"/>
  <Override PartName="/ppt/embeddings/oleObject6.bin" ContentType="application/vnd.openxmlformats-officedocument.oleObject"/>
  <Override PartName="/ppt/notesSlides/notesSlide7.xml" ContentType="application/vnd.openxmlformats-officedocument.presentationml.notesSlide+xml"/>
  <Override PartName="/ppt/embeddings/oleObject7.bin" ContentType="application/vnd.openxmlformats-officedocument.oleObject"/>
  <Override PartName="/ppt/notesSlides/notesSlide8.xml" ContentType="application/vnd.openxmlformats-officedocument.presentationml.notesSlide+xml"/>
  <Override PartName="/ppt/embeddings/oleObject8.bin" ContentType="application/vnd.openxmlformats-officedocument.oleObject"/>
  <Override PartName="/ppt/notesSlides/notesSlide9.xml" ContentType="application/vnd.openxmlformats-officedocument.presentationml.notesSlide+xml"/>
  <Override PartName="/ppt/embeddings/oleObject9.bin" ContentType="application/vnd.openxmlformats-officedocument.oleObject"/>
  <Override PartName="/ppt/notesSlides/notesSlide10.xml" ContentType="application/vnd.openxmlformats-officedocument.presentationml.notesSlide+xml"/>
  <Override PartName="/ppt/embeddings/oleObject10.bin" ContentType="application/vnd.openxmlformats-officedocument.oleObject"/>
  <Override PartName="/ppt/notesSlides/notesSlide11.xml" ContentType="application/vnd.openxmlformats-officedocument.presentationml.notesSlide+xml"/>
  <Override PartName="/ppt/embeddings/oleObject11.bin" ContentType="application/vnd.openxmlformats-officedocument.oleObject"/>
  <Override PartName="/ppt/notesSlides/notesSlide12.xml" ContentType="application/vnd.openxmlformats-officedocument.presentationml.notesSlide+xml"/>
  <Override PartName="/ppt/embeddings/oleObject1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  <p:sldMasterId id="2147483695" r:id="rId2"/>
  </p:sldMasterIdLst>
  <p:notesMasterIdLst>
    <p:notesMasterId r:id="rId15"/>
  </p:notesMasterIdLst>
  <p:sldIdLst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00" autoAdjust="0"/>
  </p:normalViewPr>
  <p:slideViewPr>
    <p:cSldViewPr snapToGrid="0" snapToObjects="1">
      <p:cViewPr>
        <p:scale>
          <a:sx n="150" d="100"/>
          <a:sy n="150" d="100"/>
        </p:scale>
        <p:origin x="-3432" y="-7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56CF0-F27C-7240-9DBA-5C60E2103357}" type="datetimeFigureOut">
              <a:rPr lang="fr-FR" smtClean="0"/>
              <a:t>15.11.16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3F17E-EC4B-394E-AFB4-1E4A821371F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203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67DE383-D320-DB40-8C6F-A092C52902BB}" type="slidenum">
              <a:rPr lang="fr-CH" sz="1200" b="0"/>
              <a:pPr eaLnBrk="1" hangingPunct="1"/>
              <a:t>1</a:t>
            </a:fld>
            <a:endParaRPr lang="fr-CH" sz="1200" b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77E78C8-EDDC-9545-B146-FA4E77CEA2D3}" type="slidenum">
              <a:rPr lang="fr-CH" sz="1200" b="0"/>
              <a:pPr eaLnBrk="1" hangingPunct="1"/>
              <a:t>10</a:t>
            </a:fld>
            <a:endParaRPr lang="fr-CH" sz="1200" b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3C15F63-6716-E446-A50A-7D54A17E97BA}" type="slidenum">
              <a:rPr lang="fr-CH" sz="1200" b="0"/>
              <a:pPr eaLnBrk="1" hangingPunct="1"/>
              <a:t>11</a:t>
            </a:fld>
            <a:endParaRPr lang="fr-CH" sz="1200" b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72F77D2-86B6-1E48-AF43-A47301943DC9}" type="slidenum">
              <a:rPr lang="fr-CH" sz="1200" b="0"/>
              <a:pPr eaLnBrk="1" hangingPunct="1"/>
              <a:t>12</a:t>
            </a:fld>
            <a:endParaRPr lang="fr-CH" sz="1200" b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74DD639-A09B-E445-953F-85FACAE42FA0}" type="slidenum">
              <a:rPr lang="fr-CH" sz="1200" b="0"/>
              <a:pPr eaLnBrk="1" hangingPunct="1"/>
              <a:t>2</a:t>
            </a:fld>
            <a:endParaRPr lang="fr-CH" sz="1200" b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D03D0C3-4738-8E4A-A52A-B62763414FCC}" type="slidenum">
              <a:rPr lang="fr-CH" sz="1200" b="0"/>
              <a:pPr eaLnBrk="1" hangingPunct="1"/>
              <a:t>3</a:t>
            </a:fld>
            <a:endParaRPr lang="fr-CH" sz="1200" b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29D39D5-3B05-2747-81A2-C10D495F3B49}" type="slidenum">
              <a:rPr lang="fr-CH" sz="1200" b="0"/>
              <a:pPr eaLnBrk="1" hangingPunct="1"/>
              <a:t>4</a:t>
            </a:fld>
            <a:endParaRPr lang="fr-CH" sz="1200" b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1D9ADB-1610-C646-B07B-55F36BCAC818}" type="slidenum">
              <a:rPr lang="fr-CH" sz="1200" b="0"/>
              <a:pPr eaLnBrk="1" hangingPunct="1"/>
              <a:t>5</a:t>
            </a:fld>
            <a:endParaRPr lang="fr-CH" sz="1200" b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30D44B2-5068-6F4B-9A61-AAC2111C64D9}" type="slidenum">
              <a:rPr lang="fr-CH" sz="1200" b="0"/>
              <a:pPr eaLnBrk="1" hangingPunct="1"/>
              <a:t>6</a:t>
            </a:fld>
            <a:endParaRPr lang="fr-CH" sz="1200" b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2978DF-5D6E-C64D-ABD1-A58B8EB9350C}" type="slidenum">
              <a:rPr lang="fr-CH" sz="1200" b="0"/>
              <a:pPr eaLnBrk="1" hangingPunct="1"/>
              <a:t>7</a:t>
            </a:fld>
            <a:endParaRPr lang="fr-CH" sz="1200" b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D6132C8-4384-544A-BB04-844B8F099D51}" type="slidenum">
              <a:rPr lang="fr-CH" sz="1200" b="0"/>
              <a:pPr eaLnBrk="1" hangingPunct="1"/>
              <a:t>8</a:t>
            </a:fld>
            <a:endParaRPr lang="fr-CH" sz="1200" b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118EBAB-5669-714A-B8C7-484BD5304900}" type="slidenum">
              <a:rPr lang="fr-CH" sz="1200" b="0"/>
              <a:pPr eaLnBrk="1" hangingPunct="1"/>
              <a:t>9</a:t>
            </a:fld>
            <a:endParaRPr lang="fr-CH" sz="1200" b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6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20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6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6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0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60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937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5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FC28-3E76-8745-9885-7B2613E1AA45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218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03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6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49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20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0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60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937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5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FC28-3E76-8745-9885-7B2613E1AA45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218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03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49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99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15.11.16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99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0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11.bin"/><Relationship Id="rId5" Type="http://schemas.openxmlformats.org/officeDocument/2006/relationships/image" Target="../media/image11.e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oleObject12.bin"/><Relationship Id="rId5" Type="http://schemas.openxmlformats.org/officeDocument/2006/relationships/image" Target="../media/image12.e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4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5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6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7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8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9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Grp="1" noChangeAspect="1"/>
          </p:cNvGraphicFramePr>
          <p:nvPr>
            <p:ph type="ctrTitle"/>
          </p:nvPr>
        </p:nvGraphicFramePr>
        <p:xfrm>
          <a:off x="323850" y="260350"/>
          <a:ext cx="1103313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Image" r:id="rId4" imgW="1106105" imgH="1026988" progId="Word.Picture.8">
                  <p:embed/>
                </p:oleObj>
              </mc:Choice>
              <mc:Fallback>
                <p:oleObj name="Image" r:id="rId4" imgW="1106105" imgH="10269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60350"/>
                        <a:ext cx="1103313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33375"/>
            <a:ext cx="6400800" cy="1752600"/>
          </a:xfrm>
        </p:spPr>
        <p:txBody>
          <a:bodyPr/>
          <a:lstStyle/>
          <a:p>
            <a:pPr algn="l" eaLnBrk="1" hangingPunct="1"/>
            <a:r>
              <a:rPr lang="fr-FR" sz="900">
                <a:latin typeface="Arial" charset="0"/>
              </a:rPr>
              <a:t>Département de l'é</a:t>
            </a:r>
            <a:r>
              <a:rPr lang="fr-CH" sz="900">
                <a:latin typeface="Arial" charset="0"/>
              </a:rPr>
              <a:t>ducation, de la culture et du sport</a:t>
            </a:r>
          </a:p>
          <a:p>
            <a:pPr algn="l" eaLnBrk="1" hangingPunct="1"/>
            <a:r>
              <a:rPr lang="fr-CH" sz="900">
                <a:latin typeface="Arial" charset="0"/>
              </a:rPr>
              <a:t>Service de l</a:t>
            </a:r>
            <a:r>
              <a:rPr lang="ja-JP" altLang="fr-CH" sz="900">
                <a:latin typeface="Arial" charset="0"/>
              </a:rPr>
              <a:t>’</a:t>
            </a:r>
            <a:r>
              <a:rPr lang="fr-CH" sz="900">
                <a:latin typeface="Arial" charset="0"/>
              </a:rPr>
              <a:t>enseignement</a:t>
            </a: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1763713" y="981075"/>
            <a:ext cx="69119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1042988" y="1412875"/>
            <a:ext cx="0" cy="51847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5205413" y="298450"/>
            <a:ext cx="3470275" cy="51752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CH" sz="1400">
                <a:solidFill>
                  <a:schemeClr val="bg1"/>
                </a:solidFill>
              </a:rPr>
              <a:t>Cycle d</a:t>
            </a:r>
            <a:r>
              <a:rPr lang="ja-JP" altLang="fr-CH" sz="1400">
                <a:solidFill>
                  <a:schemeClr val="bg1"/>
                </a:solidFill>
              </a:rPr>
              <a:t>’</a:t>
            </a:r>
            <a:r>
              <a:rPr lang="fr-CH" sz="1400">
                <a:solidFill>
                  <a:schemeClr val="bg1"/>
                </a:solidFill>
              </a:rPr>
              <a:t>orientation </a:t>
            </a:r>
          </a:p>
          <a:p>
            <a:pPr algn="ctr"/>
            <a:r>
              <a:rPr lang="fr-CH" sz="1400">
                <a:solidFill>
                  <a:schemeClr val="bg1"/>
                </a:solidFill>
              </a:rPr>
              <a:t>Loi de septembre 2009                                                       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042988" y="1125538"/>
            <a:ext cx="763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3600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9</a:t>
            </a:r>
            <a:r>
              <a:rPr lang="fr-CH" sz="36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CO</a:t>
            </a:r>
            <a:endParaRPr lang="fr-CH" sz="3600" dirty="0">
              <a:effectLst>
                <a:outerShdw blurRad="38100" dist="38100" dir="2700000" algn="tl">
                  <a:srgbClr val="DDDDDD"/>
                </a:outerShdw>
              </a:effectLst>
              <a:latin typeface="Comic Sans MS" charset="0"/>
            </a:endParaRPr>
          </a:p>
        </p:txBody>
      </p:sp>
      <p:sp>
        <p:nvSpPr>
          <p:cNvPr id="3087" name="AutoShape 15"/>
          <p:cNvSpPr>
            <a:spLocks noChangeArrowheads="1"/>
          </p:cNvSpPr>
          <p:nvPr/>
        </p:nvSpPr>
        <p:spPr bwMode="auto">
          <a:xfrm>
            <a:off x="1692275" y="1916113"/>
            <a:ext cx="6480175" cy="657225"/>
          </a:xfrm>
          <a:prstGeom prst="flowChartAlternateProcess">
            <a:avLst/>
          </a:prstGeom>
          <a:solidFill>
            <a:srgbClr val="FFCC66">
              <a:alpha val="88000"/>
            </a:srgbClr>
          </a:solidFill>
          <a:ln w="9525">
            <a:solidFill>
              <a:srgbClr val="FF66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FF6600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>
                <a:ea typeface="+mn-ea"/>
                <a:cs typeface="+mn-cs"/>
              </a:rPr>
              <a:t>Français - Mathématiques</a:t>
            </a:r>
          </a:p>
        </p:txBody>
      </p:sp>
      <p:sp>
        <p:nvSpPr>
          <p:cNvPr id="14345" name="AutoShape 16"/>
          <p:cNvSpPr>
            <a:spLocks noChangeArrowheads="1"/>
          </p:cNvSpPr>
          <p:nvPr/>
        </p:nvSpPr>
        <p:spPr bwMode="auto">
          <a:xfrm>
            <a:off x="1692275" y="2619375"/>
            <a:ext cx="3176588" cy="525463"/>
          </a:xfrm>
          <a:prstGeom prst="flowChartAlternateProcess">
            <a:avLst/>
          </a:prstGeom>
          <a:solidFill>
            <a:srgbClr val="FFCC66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600" b="0"/>
              <a:t>Niveau I</a:t>
            </a:r>
          </a:p>
        </p:txBody>
      </p:sp>
      <p:sp>
        <p:nvSpPr>
          <p:cNvPr id="14346" name="AutoShape 17"/>
          <p:cNvSpPr>
            <a:spLocks noChangeArrowheads="1"/>
          </p:cNvSpPr>
          <p:nvPr/>
        </p:nvSpPr>
        <p:spPr bwMode="auto">
          <a:xfrm>
            <a:off x="5005388" y="2620963"/>
            <a:ext cx="3167062" cy="479425"/>
          </a:xfrm>
          <a:prstGeom prst="flowChartAlternateProcess">
            <a:avLst/>
          </a:prstGeom>
          <a:solidFill>
            <a:srgbClr val="FFCC66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600" b="0"/>
              <a:t>Niveau II</a:t>
            </a:r>
          </a:p>
        </p:txBody>
      </p:sp>
      <p:sp>
        <p:nvSpPr>
          <p:cNvPr id="3090" name="AutoShape 18"/>
          <p:cNvSpPr>
            <a:spLocks noChangeArrowheads="1"/>
          </p:cNvSpPr>
          <p:nvPr/>
        </p:nvSpPr>
        <p:spPr bwMode="auto">
          <a:xfrm>
            <a:off x="1692275" y="3429000"/>
            <a:ext cx="6480175" cy="720725"/>
          </a:xfrm>
          <a:prstGeom prst="flowChartAlternateProcess">
            <a:avLst/>
          </a:prstGeom>
          <a:solidFill>
            <a:srgbClr val="FF505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FF3300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>
                <a:ea typeface="+mn-ea"/>
                <a:cs typeface="+mn-cs"/>
              </a:rPr>
              <a:t>Allemand</a:t>
            </a:r>
          </a:p>
          <a:p>
            <a:pPr algn="ctr">
              <a:defRPr/>
            </a:pPr>
            <a:r>
              <a:rPr lang="fr-CH" sz="1400" i="1">
                <a:ea typeface="+mn-ea"/>
                <a:cs typeface="+mn-cs"/>
              </a:rPr>
              <a:t>Petits groupes hétérogènes</a:t>
            </a:r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>
            <a:off x="1692275" y="4437063"/>
            <a:ext cx="6480175" cy="214153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FFFF00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/>
              <a:t>Autres disciplines</a:t>
            </a:r>
            <a:endParaRPr lang="fr-CH" sz="1400" i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0" name="Object 2"/>
          <p:cNvGraphicFramePr>
            <a:graphicFrameLocks noGrp="1" noChangeAspect="1"/>
          </p:cNvGraphicFramePr>
          <p:nvPr>
            <p:ph type="ctrTitle"/>
          </p:nvPr>
        </p:nvGraphicFramePr>
        <p:xfrm>
          <a:off x="323850" y="260350"/>
          <a:ext cx="1103313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7" name="Image" r:id="rId4" imgW="1106105" imgH="1026988" progId="Word.Picture.8">
                  <p:embed/>
                </p:oleObj>
              </mc:Choice>
              <mc:Fallback>
                <p:oleObj name="Image" r:id="rId4" imgW="1106105" imgH="10269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60350"/>
                        <a:ext cx="1103313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33375"/>
            <a:ext cx="6400800" cy="1752600"/>
          </a:xfrm>
        </p:spPr>
        <p:txBody>
          <a:bodyPr/>
          <a:lstStyle/>
          <a:p>
            <a:pPr algn="l" eaLnBrk="1" hangingPunct="1"/>
            <a:r>
              <a:rPr lang="fr-FR" sz="900">
                <a:latin typeface="Arial" charset="0"/>
              </a:rPr>
              <a:t>Département de l'é</a:t>
            </a:r>
            <a:r>
              <a:rPr lang="fr-CH" sz="900">
                <a:latin typeface="Arial" charset="0"/>
              </a:rPr>
              <a:t>ducation, de la culture et du sport</a:t>
            </a:r>
          </a:p>
          <a:p>
            <a:pPr algn="l" eaLnBrk="1" hangingPunct="1"/>
            <a:r>
              <a:rPr lang="fr-CH" sz="900">
                <a:latin typeface="Arial" charset="0"/>
              </a:rPr>
              <a:t>Service de l</a:t>
            </a:r>
            <a:r>
              <a:rPr lang="ja-JP" altLang="fr-CH" sz="900">
                <a:latin typeface="Arial" charset="0"/>
              </a:rPr>
              <a:t>’</a:t>
            </a:r>
            <a:r>
              <a:rPr lang="fr-CH" sz="900">
                <a:latin typeface="Arial" charset="0"/>
              </a:rPr>
              <a:t>enseignement</a:t>
            </a:r>
          </a:p>
        </p:txBody>
      </p:sp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1763713" y="981075"/>
            <a:ext cx="69119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1042988" y="1412875"/>
            <a:ext cx="0" cy="51847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403350" y="14128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sz="1800" b="0"/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1042988" y="1289050"/>
            <a:ext cx="7604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280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Après le CO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3222625" y="2044700"/>
            <a:ext cx="3509963" cy="439738"/>
          </a:xfrm>
          <a:prstGeom prst="rect">
            <a:avLst/>
          </a:prstGeom>
          <a:solidFill>
            <a:srgbClr val="9900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endParaRPr lang="fr-CH" sz="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charset="0"/>
            </a:endParaRPr>
          </a:p>
          <a:p>
            <a:pPr algn="ctr" eaLnBrk="1" hangingPunct="1">
              <a:lnSpc>
                <a:spcPct val="10000"/>
              </a:lnSpc>
              <a:spcBef>
                <a:spcPct val="50000"/>
              </a:spcBef>
            </a:pPr>
            <a:r>
              <a:rPr lang="fr-CH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charset="0"/>
              </a:rPr>
              <a:t>École professionnelle</a:t>
            </a:r>
          </a:p>
        </p:txBody>
      </p:sp>
      <p:sp>
        <p:nvSpPr>
          <p:cNvPr id="22539" name="AutoShape 11"/>
          <p:cNvSpPr>
            <a:spLocks noChangeArrowheads="1"/>
          </p:cNvSpPr>
          <p:nvPr/>
        </p:nvSpPr>
        <p:spPr bwMode="auto">
          <a:xfrm>
            <a:off x="1241425" y="2809875"/>
            <a:ext cx="7605713" cy="663575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rgbClr val="FF00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990099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600"/>
              <a:t>Être engagé par un patron</a:t>
            </a:r>
            <a:endParaRPr lang="fr-CH" sz="1400"/>
          </a:p>
        </p:txBody>
      </p:sp>
      <p:sp>
        <p:nvSpPr>
          <p:cNvPr id="32778" name="Rectangle 21"/>
          <p:cNvSpPr>
            <a:spLocks noChangeArrowheads="1"/>
          </p:cNvSpPr>
          <p:nvPr/>
        </p:nvSpPr>
        <p:spPr bwMode="auto">
          <a:xfrm>
            <a:off x="5205413" y="295603"/>
            <a:ext cx="3470275" cy="52322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CH" sz="1400" dirty="0">
                <a:solidFill>
                  <a:schemeClr val="bg1"/>
                </a:solidFill>
              </a:rPr>
              <a:t>Cycle </a:t>
            </a:r>
            <a:r>
              <a:rPr lang="fr-CH" sz="1400" dirty="0" smtClean="0">
                <a:solidFill>
                  <a:schemeClr val="bg1"/>
                </a:solidFill>
              </a:rPr>
              <a:t>d’orientation </a:t>
            </a:r>
            <a:endParaRPr lang="fr-CH" sz="1400" dirty="0">
              <a:solidFill>
                <a:schemeClr val="bg1"/>
              </a:solidFill>
            </a:endParaRPr>
          </a:p>
          <a:p>
            <a:pPr algn="ctr"/>
            <a:r>
              <a:rPr lang="fr-CH" sz="1400" dirty="0">
                <a:solidFill>
                  <a:schemeClr val="bg1"/>
                </a:solidFill>
              </a:rPr>
              <a:t>Loi de septembre 2009                                                       </a:t>
            </a:r>
          </a:p>
        </p:txBody>
      </p:sp>
      <p:sp>
        <p:nvSpPr>
          <p:cNvPr id="22552" name="AutoShape 24"/>
          <p:cNvSpPr>
            <a:spLocks noChangeArrowheads="1"/>
          </p:cNvSpPr>
          <p:nvPr/>
        </p:nvSpPr>
        <p:spPr bwMode="auto">
          <a:xfrm>
            <a:off x="1196975" y="3608388"/>
            <a:ext cx="3689350" cy="1125537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rgbClr val="FF00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990099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 sz="1400">
                <a:ea typeface="+mn-ea"/>
                <a:cs typeface="+mn-cs"/>
              </a:rPr>
              <a:t>Maturité professionnelle </a:t>
            </a:r>
          </a:p>
          <a:p>
            <a:pPr algn="ctr">
              <a:defRPr/>
            </a:pPr>
            <a:r>
              <a:rPr lang="fr-CH" sz="1400">
                <a:ea typeface="+mn-ea"/>
                <a:cs typeface="+mn-cs"/>
              </a:rPr>
              <a:t>pendant l’apprentissage :</a:t>
            </a:r>
          </a:p>
          <a:p>
            <a:pPr algn="ctr">
              <a:defRPr/>
            </a:pPr>
            <a:r>
              <a:rPr lang="fr-CH" sz="1000">
                <a:ea typeface="+mn-ea"/>
                <a:cs typeface="+mn-cs"/>
              </a:rPr>
              <a:t>note de 4,0 dans le ou chaque niv. I</a:t>
            </a:r>
          </a:p>
          <a:p>
            <a:pPr algn="ctr">
              <a:defRPr/>
            </a:pPr>
            <a:r>
              <a:rPr lang="fr-CH" sz="1000">
                <a:ea typeface="+mn-ea"/>
                <a:cs typeface="+mn-cs"/>
              </a:rPr>
              <a:t>note de 5,0 dans le ou chaque niv. II</a:t>
            </a:r>
          </a:p>
          <a:p>
            <a:pPr algn="ctr">
              <a:defRPr/>
            </a:pPr>
            <a:r>
              <a:rPr lang="fr-CH" sz="1000">
                <a:ea typeface="+mn-ea"/>
                <a:cs typeface="+mn-cs"/>
              </a:rPr>
              <a:t>moyenne générale de 4,0</a:t>
            </a:r>
          </a:p>
        </p:txBody>
      </p:sp>
      <p:sp>
        <p:nvSpPr>
          <p:cNvPr id="22553" name="AutoShape 25"/>
          <p:cNvSpPr>
            <a:spLocks noChangeArrowheads="1"/>
          </p:cNvSpPr>
          <p:nvPr/>
        </p:nvSpPr>
        <p:spPr bwMode="auto">
          <a:xfrm>
            <a:off x="5202238" y="3608388"/>
            <a:ext cx="3689350" cy="1125537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rgbClr val="FF00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990099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 dirty="0"/>
              <a:t>Maturité professionnelle </a:t>
            </a:r>
          </a:p>
          <a:p>
            <a:pPr algn="ctr"/>
            <a:r>
              <a:rPr lang="fr-CH" sz="1400" dirty="0" smtClean="0"/>
              <a:t>Après l’apprentissage </a:t>
            </a:r>
            <a:r>
              <a:rPr lang="fr-CH" sz="1400" dirty="0"/>
              <a:t>:</a:t>
            </a:r>
          </a:p>
          <a:p>
            <a:pPr algn="ctr"/>
            <a:r>
              <a:rPr lang="fr-CH" sz="1000" dirty="0"/>
              <a:t>être en possession d</a:t>
            </a:r>
            <a:r>
              <a:rPr lang="ja-JP" altLang="fr-CH" sz="1000" dirty="0"/>
              <a:t>’</a:t>
            </a:r>
            <a:r>
              <a:rPr lang="fr-CH" sz="1000" dirty="0"/>
              <a:t>un CFC</a:t>
            </a:r>
          </a:p>
          <a:p>
            <a:pPr algn="ctr"/>
            <a:r>
              <a:rPr lang="fr-CH" sz="1000" dirty="0"/>
              <a:t>déposer un dossier de candidature</a:t>
            </a:r>
          </a:p>
          <a:p>
            <a:pPr algn="ctr"/>
            <a:endParaRPr lang="fr-CH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18" name="Object 2"/>
          <p:cNvGraphicFramePr>
            <a:graphicFrameLocks noGrp="1" noChangeAspect="1"/>
          </p:cNvGraphicFramePr>
          <p:nvPr>
            <p:ph type="ctrTitle"/>
          </p:nvPr>
        </p:nvGraphicFramePr>
        <p:xfrm>
          <a:off x="323850" y="260350"/>
          <a:ext cx="1103313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5" name="Image" r:id="rId4" imgW="1106105" imgH="1026988" progId="Word.Picture.8">
                  <p:embed/>
                </p:oleObj>
              </mc:Choice>
              <mc:Fallback>
                <p:oleObj name="Image" r:id="rId4" imgW="1106105" imgH="10269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60350"/>
                        <a:ext cx="1103313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33375"/>
            <a:ext cx="6400800" cy="1752600"/>
          </a:xfrm>
        </p:spPr>
        <p:txBody>
          <a:bodyPr/>
          <a:lstStyle/>
          <a:p>
            <a:pPr algn="l" eaLnBrk="1" hangingPunct="1"/>
            <a:r>
              <a:rPr lang="fr-FR" sz="900">
                <a:latin typeface="Arial" charset="0"/>
              </a:rPr>
              <a:t>Département de l'é</a:t>
            </a:r>
            <a:r>
              <a:rPr lang="fr-CH" sz="900">
                <a:latin typeface="Arial" charset="0"/>
              </a:rPr>
              <a:t>ducation, de la culture et du sport</a:t>
            </a:r>
          </a:p>
          <a:p>
            <a:pPr algn="l" eaLnBrk="1" hangingPunct="1"/>
            <a:r>
              <a:rPr lang="fr-CH" sz="900">
                <a:latin typeface="Arial" charset="0"/>
              </a:rPr>
              <a:t>Service de l</a:t>
            </a:r>
            <a:r>
              <a:rPr lang="ja-JP" altLang="fr-CH" sz="900">
                <a:latin typeface="Arial" charset="0"/>
              </a:rPr>
              <a:t>’</a:t>
            </a:r>
            <a:r>
              <a:rPr lang="fr-CH" sz="900">
                <a:latin typeface="Arial" charset="0"/>
              </a:rPr>
              <a:t>enseignement</a:t>
            </a:r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>
            <a:off x="1763713" y="981075"/>
            <a:ext cx="69119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1042988" y="1412875"/>
            <a:ext cx="0" cy="51847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1403350" y="14128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sz="1800" b="0"/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1042988" y="1244600"/>
            <a:ext cx="7604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280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Après le CO</a:t>
            </a:r>
          </a:p>
        </p:txBody>
      </p:sp>
      <p:sp>
        <p:nvSpPr>
          <p:cNvPr id="37898" name="AutoShape 10"/>
          <p:cNvSpPr>
            <a:spLocks noChangeArrowheads="1"/>
          </p:cNvSpPr>
          <p:nvPr/>
        </p:nvSpPr>
        <p:spPr bwMode="auto">
          <a:xfrm>
            <a:off x="1331913" y="3024188"/>
            <a:ext cx="3249612" cy="765175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3333CC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/>
              <a:t>Diplôme CO</a:t>
            </a:r>
            <a:endParaRPr lang="fr-CH" sz="1200"/>
          </a:p>
        </p:txBody>
      </p:sp>
      <p:sp>
        <p:nvSpPr>
          <p:cNvPr id="37899" name="AutoShape 11"/>
          <p:cNvSpPr>
            <a:spLocks noChangeArrowheads="1"/>
          </p:cNvSpPr>
          <p:nvPr/>
        </p:nvSpPr>
        <p:spPr bwMode="auto">
          <a:xfrm>
            <a:off x="5337175" y="3024188"/>
            <a:ext cx="3509963" cy="765175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3333CC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 dirty="0" smtClean="0"/>
              <a:t>11CO </a:t>
            </a:r>
            <a:r>
              <a:rPr lang="fr-CH" sz="1400" dirty="0"/>
              <a:t>terminée sans diplôme mais avec :</a:t>
            </a:r>
          </a:p>
          <a:p>
            <a:pPr algn="ctr"/>
            <a:r>
              <a:rPr lang="fr-CH" sz="1400" dirty="0"/>
              <a:t> moyenne générale 4 et plus</a:t>
            </a:r>
            <a:endParaRPr lang="fr-CH" sz="1200" dirty="0"/>
          </a:p>
        </p:txBody>
      </p:sp>
      <p:sp>
        <p:nvSpPr>
          <p:cNvPr id="37900" name="AutoShape 12"/>
          <p:cNvSpPr>
            <a:spLocks noChangeArrowheads="1"/>
          </p:cNvSpPr>
          <p:nvPr/>
        </p:nvSpPr>
        <p:spPr bwMode="auto">
          <a:xfrm>
            <a:off x="5337175" y="4194175"/>
            <a:ext cx="3509963" cy="539750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3333CC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/>
              <a:t>Pas de notes excluant la promotion</a:t>
            </a:r>
            <a:endParaRPr lang="fr-CH" sz="1200"/>
          </a:p>
        </p:txBody>
      </p:sp>
      <p:sp>
        <p:nvSpPr>
          <p:cNvPr id="37901" name="AutoShape 13"/>
          <p:cNvSpPr>
            <a:spLocks noChangeArrowheads="1"/>
          </p:cNvSpPr>
          <p:nvPr/>
        </p:nvSpPr>
        <p:spPr bwMode="auto">
          <a:xfrm>
            <a:off x="5337175" y="5184775"/>
            <a:ext cx="3509963" cy="539750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3333CC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/>
              <a:t>Maximum 1 niveau II à moins de 4 </a:t>
            </a:r>
            <a:endParaRPr lang="fr-CH" sz="1200"/>
          </a:p>
        </p:txBody>
      </p:sp>
      <p:sp>
        <p:nvSpPr>
          <p:cNvPr id="34828" name="Text Box 14"/>
          <p:cNvSpPr txBox="1">
            <a:spLocks noChangeArrowheads="1"/>
          </p:cNvSpPr>
          <p:nvPr/>
        </p:nvSpPr>
        <p:spPr bwMode="auto">
          <a:xfrm>
            <a:off x="6913563" y="4779963"/>
            <a:ext cx="495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600"/>
              <a:t>et</a:t>
            </a:r>
          </a:p>
        </p:txBody>
      </p:sp>
      <p:sp>
        <p:nvSpPr>
          <p:cNvPr id="34829" name="Text Box 15"/>
          <p:cNvSpPr txBox="1">
            <a:spLocks noChangeArrowheads="1"/>
          </p:cNvSpPr>
          <p:nvPr/>
        </p:nvSpPr>
        <p:spPr bwMode="auto">
          <a:xfrm>
            <a:off x="4751388" y="3203575"/>
            <a:ext cx="495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600"/>
              <a:t>ou</a:t>
            </a:r>
          </a:p>
        </p:txBody>
      </p:sp>
      <p:sp>
        <p:nvSpPr>
          <p:cNvPr id="34830" name="Text Box 16"/>
          <p:cNvSpPr txBox="1">
            <a:spLocks noChangeArrowheads="1"/>
          </p:cNvSpPr>
          <p:nvPr/>
        </p:nvSpPr>
        <p:spPr bwMode="auto">
          <a:xfrm>
            <a:off x="6867525" y="3789363"/>
            <a:ext cx="495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600"/>
              <a:t>et</a:t>
            </a:r>
          </a:p>
        </p:txBody>
      </p:sp>
      <p:sp>
        <p:nvSpPr>
          <p:cNvPr id="34831" name="Rectangle 17"/>
          <p:cNvSpPr>
            <a:spLocks noChangeArrowheads="1"/>
          </p:cNvSpPr>
          <p:nvPr/>
        </p:nvSpPr>
        <p:spPr bwMode="auto">
          <a:xfrm>
            <a:off x="5205413" y="295603"/>
            <a:ext cx="3470275" cy="52322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CH" sz="1400" dirty="0">
                <a:solidFill>
                  <a:schemeClr val="bg1"/>
                </a:solidFill>
              </a:rPr>
              <a:t>Cycle </a:t>
            </a:r>
            <a:r>
              <a:rPr lang="fr-CH" sz="1400" dirty="0" smtClean="0">
                <a:solidFill>
                  <a:schemeClr val="bg1"/>
                </a:solidFill>
              </a:rPr>
              <a:t>d’orientation </a:t>
            </a:r>
            <a:endParaRPr lang="fr-CH" sz="1400" dirty="0">
              <a:solidFill>
                <a:schemeClr val="bg1"/>
              </a:solidFill>
            </a:endParaRPr>
          </a:p>
          <a:p>
            <a:pPr algn="ctr"/>
            <a:r>
              <a:rPr lang="fr-CH" sz="1400" dirty="0">
                <a:solidFill>
                  <a:schemeClr val="bg1"/>
                </a:solidFill>
              </a:rPr>
              <a:t>Loi de septembre 2009                                                       </a:t>
            </a:r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3222625" y="2079625"/>
            <a:ext cx="3509963" cy="42386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endParaRPr lang="fr-CH" sz="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charset="0"/>
            </a:endParaRPr>
          </a:p>
          <a:p>
            <a:pPr algn="ctr" eaLnBrk="1" hangingPunct="1">
              <a:lnSpc>
                <a:spcPct val="10000"/>
              </a:lnSpc>
              <a:spcBef>
                <a:spcPct val="50000"/>
              </a:spcBef>
            </a:pPr>
            <a:r>
              <a:rPr lang="fr-CH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charset="0"/>
              </a:rPr>
              <a:t>EPP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6" name="Object 2"/>
          <p:cNvGraphicFramePr>
            <a:graphicFrameLocks noGrp="1" noChangeAspect="1"/>
          </p:cNvGraphicFramePr>
          <p:nvPr>
            <p:ph type="ctrTitle"/>
          </p:nvPr>
        </p:nvGraphicFramePr>
        <p:xfrm>
          <a:off x="323850" y="260350"/>
          <a:ext cx="1103313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3" name="Image" r:id="rId4" imgW="1106105" imgH="1026988" progId="Word.Picture.8">
                  <p:embed/>
                </p:oleObj>
              </mc:Choice>
              <mc:Fallback>
                <p:oleObj name="Image" r:id="rId4" imgW="1106105" imgH="10269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60350"/>
                        <a:ext cx="1103313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33375"/>
            <a:ext cx="6400800" cy="1752600"/>
          </a:xfrm>
        </p:spPr>
        <p:txBody>
          <a:bodyPr/>
          <a:lstStyle/>
          <a:p>
            <a:pPr algn="l" eaLnBrk="1" hangingPunct="1"/>
            <a:r>
              <a:rPr lang="fr-FR" sz="900">
                <a:latin typeface="Arial" charset="0"/>
              </a:rPr>
              <a:t>Département de l'é</a:t>
            </a:r>
            <a:r>
              <a:rPr lang="fr-CH" sz="900">
                <a:latin typeface="Arial" charset="0"/>
              </a:rPr>
              <a:t>ducation, de la culture et du sport</a:t>
            </a:r>
          </a:p>
          <a:p>
            <a:pPr algn="l" eaLnBrk="1" hangingPunct="1"/>
            <a:r>
              <a:rPr lang="fr-CH" sz="900">
                <a:latin typeface="Arial" charset="0"/>
              </a:rPr>
              <a:t>Service de l</a:t>
            </a:r>
            <a:r>
              <a:rPr lang="ja-JP" altLang="fr-CH" sz="900">
                <a:latin typeface="Arial" charset="0"/>
              </a:rPr>
              <a:t>’</a:t>
            </a:r>
            <a:r>
              <a:rPr lang="fr-CH" sz="900">
                <a:latin typeface="Arial" charset="0"/>
              </a:rPr>
              <a:t>enseignement</a:t>
            </a:r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>
            <a:off x="1763713" y="981075"/>
            <a:ext cx="69119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1042988" y="1412875"/>
            <a:ext cx="0" cy="51847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403350" y="14128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sz="1800" b="0"/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3825875" y="1287463"/>
            <a:ext cx="2286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CH" sz="280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Après le CO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062038" y="1938338"/>
            <a:ext cx="75612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defRPr/>
            </a:pPr>
            <a:endParaRPr lang="fr-FR" sz="2400" b="0">
              <a:effectLst>
                <a:outerShdw blurRad="38100" dist="38100" dir="2700000" algn="tl">
                  <a:srgbClr val="DDDDDD"/>
                </a:outerShdw>
              </a:effectLst>
              <a:latin typeface="Comic Sans MS" charset="0"/>
              <a:ea typeface="+mn-ea"/>
              <a:cs typeface="+mn-cs"/>
            </a:endParaRPr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1241425" y="2484438"/>
            <a:ext cx="3016250" cy="765175"/>
          </a:xfrm>
          <a:prstGeom prst="flowChartAlternateProcess">
            <a:avLst/>
          </a:prstGeom>
          <a:solidFill>
            <a:srgbClr val="CC9900"/>
          </a:solidFill>
          <a:ln w="9525">
            <a:solidFill>
              <a:srgbClr val="6633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663300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/>
              <a:t>Diplôme CO</a:t>
            </a:r>
            <a:endParaRPr lang="fr-CH" sz="1200"/>
          </a:p>
        </p:txBody>
      </p:sp>
      <p:sp>
        <p:nvSpPr>
          <p:cNvPr id="24590" name="AutoShape 14"/>
          <p:cNvSpPr>
            <a:spLocks noChangeArrowheads="1"/>
          </p:cNvSpPr>
          <p:nvPr/>
        </p:nvSpPr>
        <p:spPr bwMode="auto">
          <a:xfrm>
            <a:off x="5202238" y="2484438"/>
            <a:ext cx="3600450" cy="765175"/>
          </a:xfrm>
          <a:prstGeom prst="flowChartAlternateProcess">
            <a:avLst/>
          </a:prstGeom>
          <a:solidFill>
            <a:srgbClr val="CC9900"/>
          </a:solidFill>
          <a:ln w="9525">
            <a:solidFill>
              <a:srgbClr val="6633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663300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/>
              <a:t>une seule note de NII à moins de 5 </a:t>
            </a:r>
          </a:p>
          <a:p>
            <a:pPr algn="ctr"/>
            <a:r>
              <a:rPr lang="fr-CH" sz="1400"/>
              <a:t>mais à 4.5 ou plus</a:t>
            </a:r>
            <a:endParaRPr lang="fr-CH" sz="1200"/>
          </a:p>
        </p:txBody>
      </p:sp>
      <p:sp>
        <p:nvSpPr>
          <p:cNvPr id="36875" name="Text Box 17"/>
          <p:cNvSpPr txBox="1">
            <a:spLocks noChangeArrowheads="1"/>
          </p:cNvSpPr>
          <p:nvPr/>
        </p:nvSpPr>
        <p:spPr bwMode="auto">
          <a:xfrm>
            <a:off x="2636838" y="4052888"/>
            <a:ext cx="11890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CH" sz="2000" dirty="0" smtClean="0"/>
              <a:t>10CO</a:t>
            </a:r>
            <a:endParaRPr lang="fr-CH" sz="2000" dirty="0"/>
          </a:p>
        </p:txBody>
      </p:sp>
      <p:sp>
        <p:nvSpPr>
          <p:cNvPr id="24594" name="AutoShape 18"/>
          <p:cNvSpPr>
            <a:spLocks noChangeArrowheads="1"/>
          </p:cNvSpPr>
          <p:nvPr/>
        </p:nvSpPr>
        <p:spPr bwMode="auto">
          <a:xfrm>
            <a:off x="1241425" y="4464050"/>
            <a:ext cx="3016250" cy="765175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rgbClr val="CC66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CC6600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/>
              <a:t>Moyenne générale à 4.5 ou plus</a:t>
            </a:r>
            <a:endParaRPr lang="fr-CH" sz="1200"/>
          </a:p>
        </p:txBody>
      </p:sp>
      <p:sp>
        <p:nvSpPr>
          <p:cNvPr id="24595" name="AutoShape 19"/>
          <p:cNvSpPr>
            <a:spLocks noChangeArrowheads="1"/>
          </p:cNvSpPr>
          <p:nvPr/>
        </p:nvSpPr>
        <p:spPr bwMode="auto">
          <a:xfrm>
            <a:off x="1241425" y="5678488"/>
            <a:ext cx="3016250" cy="765175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rgbClr val="CC66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CC6600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/>
              <a:t>4 niveaux I réussis </a:t>
            </a:r>
          </a:p>
          <a:p>
            <a:pPr algn="ctr"/>
            <a:r>
              <a:rPr lang="fr-CH" sz="1400"/>
              <a:t>dont 3 à 4.5 ou plus</a:t>
            </a:r>
            <a:endParaRPr lang="fr-CH" sz="1200"/>
          </a:p>
        </p:txBody>
      </p:sp>
      <p:sp>
        <p:nvSpPr>
          <p:cNvPr id="36878" name="Text Box 20"/>
          <p:cNvSpPr txBox="1">
            <a:spLocks noChangeArrowheads="1"/>
          </p:cNvSpPr>
          <p:nvPr/>
        </p:nvSpPr>
        <p:spPr bwMode="auto">
          <a:xfrm>
            <a:off x="2681288" y="5207000"/>
            <a:ext cx="495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600"/>
              <a:t>et</a:t>
            </a:r>
          </a:p>
        </p:txBody>
      </p:sp>
      <p:sp>
        <p:nvSpPr>
          <p:cNvPr id="24597" name="AutoShape 21"/>
          <p:cNvSpPr>
            <a:spLocks noChangeArrowheads="1"/>
          </p:cNvSpPr>
          <p:nvPr/>
        </p:nvSpPr>
        <p:spPr bwMode="auto">
          <a:xfrm>
            <a:off x="5111750" y="4464050"/>
            <a:ext cx="3690938" cy="765175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rgbClr val="CC66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CC6600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 sz="1400">
                <a:ea typeface="+mn-ea"/>
                <a:cs typeface="+mn-cs"/>
              </a:rPr>
              <a:t>Diplôme CO avec 4 niveaux I </a:t>
            </a:r>
          </a:p>
          <a:p>
            <a:pPr algn="ctr">
              <a:defRPr/>
            </a:pPr>
            <a:r>
              <a:rPr lang="fr-CH" sz="1200" b="0">
                <a:ea typeface="+mn-ea"/>
                <a:cs typeface="+mn-cs"/>
              </a:rPr>
              <a:t>(donc au moins 3 NI réussis)</a:t>
            </a:r>
          </a:p>
        </p:txBody>
      </p:sp>
      <p:sp>
        <p:nvSpPr>
          <p:cNvPr id="36880" name="Text Box 22"/>
          <p:cNvSpPr txBox="1">
            <a:spLocks noChangeArrowheads="1"/>
          </p:cNvSpPr>
          <p:nvPr/>
        </p:nvSpPr>
        <p:spPr bwMode="auto">
          <a:xfrm>
            <a:off x="6507163" y="4052888"/>
            <a:ext cx="9858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CH" sz="2000" dirty="0" smtClean="0"/>
              <a:t>11CO</a:t>
            </a:r>
            <a:endParaRPr lang="fr-CH" sz="2000" dirty="0"/>
          </a:p>
        </p:txBody>
      </p:sp>
      <p:sp>
        <p:nvSpPr>
          <p:cNvPr id="24599" name="AutoShape 23"/>
          <p:cNvSpPr>
            <a:spLocks noChangeArrowheads="1"/>
          </p:cNvSpPr>
          <p:nvPr/>
        </p:nvSpPr>
        <p:spPr bwMode="auto">
          <a:xfrm>
            <a:off x="5111750" y="5678488"/>
            <a:ext cx="3698875" cy="765175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rgbClr val="CC66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CC6600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 sz="1400">
                <a:ea typeface="+mn-ea"/>
                <a:cs typeface="+mn-cs"/>
              </a:rPr>
              <a:t>Diplôme CO avec 3 NI  et 1 NII à 5 ou plus</a:t>
            </a:r>
          </a:p>
          <a:p>
            <a:pPr algn="ctr">
              <a:defRPr/>
            </a:pPr>
            <a:r>
              <a:rPr lang="fr-CH" sz="1200" b="0">
                <a:ea typeface="+mn-ea"/>
                <a:cs typeface="+mn-cs"/>
              </a:rPr>
              <a:t>(donc au moins 2 NI réussis et le NII à 5 ou plus)</a:t>
            </a:r>
          </a:p>
        </p:txBody>
      </p:sp>
      <p:sp>
        <p:nvSpPr>
          <p:cNvPr id="36882" name="Text Box 24"/>
          <p:cNvSpPr txBox="1">
            <a:spLocks noChangeArrowheads="1"/>
          </p:cNvSpPr>
          <p:nvPr/>
        </p:nvSpPr>
        <p:spPr bwMode="auto">
          <a:xfrm>
            <a:off x="6686550" y="5273675"/>
            <a:ext cx="495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600"/>
              <a:t>ou</a:t>
            </a:r>
          </a:p>
        </p:txBody>
      </p:sp>
      <p:sp>
        <p:nvSpPr>
          <p:cNvPr id="36883" name="Text Box 25"/>
          <p:cNvSpPr txBox="1">
            <a:spLocks noChangeArrowheads="1"/>
          </p:cNvSpPr>
          <p:nvPr/>
        </p:nvSpPr>
        <p:spPr bwMode="auto">
          <a:xfrm>
            <a:off x="4572000" y="2754313"/>
            <a:ext cx="449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600"/>
              <a:t>et</a:t>
            </a:r>
          </a:p>
        </p:txBody>
      </p:sp>
      <p:sp>
        <p:nvSpPr>
          <p:cNvPr id="36884" name="Rectangle 26"/>
          <p:cNvSpPr>
            <a:spLocks noChangeArrowheads="1"/>
          </p:cNvSpPr>
          <p:nvPr/>
        </p:nvSpPr>
        <p:spPr bwMode="auto">
          <a:xfrm>
            <a:off x="5205413" y="295603"/>
            <a:ext cx="3470275" cy="52322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CH" sz="1400" dirty="0">
                <a:solidFill>
                  <a:schemeClr val="bg1"/>
                </a:solidFill>
              </a:rPr>
              <a:t>Cycle </a:t>
            </a:r>
            <a:r>
              <a:rPr lang="fr-CH" sz="1400" dirty="0" smtClean="0">
                <a:solidFill>
                  <a:schemeClr val="bg1"/>
                </a:solidFill>
              </a:rPr>
              <a:t>d’orientation </a:t>
            </a:r>
            <a:endParaRPr lang="fr-CH" sz="1400" dirty="0">
              <a:solidFill>
                <a:schemeClr val="bg1"/>
              </a:solidFill>
            </a:endParaRPr>
          </a:p>
          <a:p>
            <a:pPr algn="ctr"/>
            <a:r>
              <a:rPr lang="fr-CH" sz="1400" dirty="0">
                <a:solidFill>
                  <a:schemeClr val="bg1"/>
                </a:solidFill>
              </a:rPr>
              <a:t>Loi de septembre 2009                                                       </a:t>
            </a: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3086100" y="1898650"/>
            <a:ext cx="3509963" cy="439738"/>
          </a:xfrm>
          <a:prstGeom prst="rect">
            <a:avLst/>
          </a:prstGeom>
          <a:solidFill>
            <a:srgbClr val="6633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endParaRPr lang="fr-CH" sz="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charset="0"/>
            </a:endParaRPr>
          </a:p>
          <a:p>
            <a:pPr algn="ctr" eaLnBrk="1" hangingPunct="1">
              <a:lnSpc>
                <a:spcPct val="10000"/>
              </a:lnSpc>
              <a:spcBef>
                <a:spcPct val="50000"/>
              </a:spcBef>
            </a:pPr>
            <a:r>
              <a:rPr lang="fr-CH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charset="0"/>
              </a:rPr>
              <a:t>ECCG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3087688" y="3608388"/>
            <a:ext cx="3509962" cy="439737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endParaRPr lang="fr-CH" sz="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charset="0"/>
            </a:endParaRPr>
          </a:p>
          <a:p>
            <a:pPr algn="ctr" eaLnBrk="1" hangingPunct="1">
              <a:lnSpc>
                <a:spcPct val="10000"/>
              </a:lnSpc>
              <a:spcBef>
                <a:spcPct val="50000"/>
              </a:spcBef>
            </a:pPr>
            <a:r>
              <a:rPr lang="fr-CH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charset="0"/>
              </a:rPr>
              <a:t>Collège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Grp="1" noChangeAspect="1"/>
          </p:cNvGraphicFramePr>
          <p:nvPr>
            <p:ph type="ctrTitle"/>
          </p:nvPr>
        </p:nvGraphicFramePr>
        <p:xfrm>
          <a:off x="323850" y="260350"/>
          <a:ext cx="1103313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Image" r:id="rId4" imgW="1106105" imgH="1026988" progId="Word.Picture.8">
                  <p:embed/>
                </p:oleObj>
              </mc:Choice>
              <mc:Fallback>
                <p:oleObj name="Image" r:id="rId4" imgW="1106105" imgH="10269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60350"/>
                        <a:ext cx="1103313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9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33375"/>
            <a:ext cx="6400800" cy="1752600"/>
          </a:xfrm>
          <a:noFill/>
        </p:spPr>
        <p:txBody>
          <a:bodyPr/>
          <a:lstStyle/>
          <a:p>
            <a:pPr algn="l" eaLnBrk="1" hangingPunct="1"/>
            <a:r>
              <a:rPr lang="fr-FR" sz="900">
                <a:latin typeface="Arial" charset="0"/>
              </a:rPr>
              <a:t>Département de l'é</a:t>
            </a:r>
            <a:r>
              <a:rPr lang="fr-CH" sz="900">
                <a:latin typeface="Arial" charset="0"/>
              </a:rPr>
              <a:t>ducation, de la culture et du sport</a:t>
            </a:r>
          </a:p>
          <a:p>
            <a:pPr algn="l" eaLnBrk="1" hangingPunct="1"/>
            <a:r>
              <a:rPr lang="fr-CH" sz="900">
                <a:latin typeface="Arial" charset="0"/>
              </a:rPr>
              <a:t>Service de l</a:t>
            </a:r>
            <a:r>
              <a:rPr lang="ja-JP" altLang="fr-CH" sz="900">
                <a:latin typeface="Arial" charset="0"/>
              </a:rPr>
              <a:t>’</a:t>
            </a:r>
            <a:r>
              <a:rPr lang="fr-CH" sz="900">
                <a:latin typeface="Arial" charset="0"/>
              </a:rPr>
              <a:t>enseignement</a:t>
            </a:r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1763713" y="981075"/>
            <a:ext cx="69119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1042988" y="1412875"/>
            <a:ext cx="0" cy="51847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1403350" y="14128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sz="1800" b="0"/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5551488" y="404813"/>
            <a:ext cx="3087687" cy="3048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fr-CH" sz="1400">
                <a:solidFill>
                  <a:schemeClr val="bg1"/>
                </a:solidFill>
              </a:rPr>
              <a:t>                                                           </a:t>
            </a:r>
          </a:p>
        </p:txBody>
      </p:sp>
      <p:sp>
        <p:nvSpPr>
          <p:cNvPr id="16391" name="Rectangle 9"/>
          <p:cNvSpPr>
            <a:spLocks noChangeArrowheads="1"/>
          </p:cNvSpPr>
          <p:nvPr/>
        </p:nvSpPr>
        <p:spPr bwMode="auto">
          <a:xfrm>
            <a:off x="5205413" y="298450"/>
            <a:ext cx="3470275" cy="51752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CH" sz="1400">
                <a:solidFill>
                  <a:schemeClr val="bg1"/>
                </a:solidFill>
              </a:rPr>
              <a:t>Cycle d</a:t>
            </a:r>
            <a:r>
              <a:rPr lang="ja-JP" altLang="fr-CH" sz="1400">
                <a:solidFill>
                  <a:schemeClr val="bg1"/>
                </a:solidFill>
              </a:rPr>
              <a:t>’</a:t>
            </a:r>
            <a:r>
              <a:rPr lang="fr-CH" sz="1400">
                <a:solidFill>
                  <a:schemeClr val="bg1"/>
                </a:solidFill>
              </a:rPr>
              <a:t>orientation </a:t>
            </a:r>
          </a:p>
          <a:p>
            <a:pPr algn="ctr"/>
            <a:r>
              <a:rPr lang="fr-CH" sz="1400">
                <a:solidFill>
                  <a:schemeClr val="bg1"/>
                </a:solidFill>
              </a:rPr>
              <a:t>Loi de septembre 2009                                                       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042988" y="1125538"/>
            <a:ext cx="763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36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10CO</a:t>
            </a:r>
            <a:endParaRPr lang="fr-CH" sz="3600" dirty="0">
              <a:effectLst>
                <a:outerShdw blurRad="38100" dist="38100" dir="2700000" algn="tl">
                  <a:srgbClr val="DDDDDD"/>
                </a:outerShdw>
              </a:effectLst>
              <a:latin typeface="Comic Sans MS" charset="0"/>
            </a:endParaRPr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>
            <a:off x="1692275" y="1917700"/>
            <a:ext cx="6480175" cy="719138"/>
          </a:xfrm>
          <a:prstGeom prst="flowChartAlternateProcess">
            <a:avLst/>
          </a:prstGeom>
          <a:solidFill>
            <a:srgbClr val="FFCC66">
              <a:alpha val="88000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FF6600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>
                <a:ea typeface="+mn-ea"/>
                <a:cs typeface="+mn-cs"/>
              </a:rPr>
              <a:t>Français – Mathématiques – Allemand – Sciences </a:t>
            </a:r>
          </a:p>
        </p:txBody>
      </p:sp>
      <p:sp>
        <p:nvSpPr>
          <p:cNvPr id="16394" name="AutoShape 13"/>
          <p:cNvSpPr>
            <a:spLocks noChangeArrowheads="1"/>
          </p:cNvSpPr>
          <p:nvPr/>
        </p:nvSpPr>
        <p:spPr bwMode="auto">
          <a:xfrm>
            <a:off x="1692275" y="2681288"/>
            <a:ext cx="3024188" cy="431800"/>
          </a:xfrm>
          <a:prstGeom prst="flowChartAlternateProcess">
            <a:avLst/>
          </a:prstGeom>
          <a:solidFill>
            <a:srgbClr val="FFCC66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600" b="0"/>
              <a:t>Niveau I</a:t>
            </a:r>
          </a:p>
        </p:txBody>
      </p:sp>
      <p:sp>
        <p:nvSpPr>
          <p:cNvPr id="16395" name="AutoShape 14"/>
          <p:cNvSpPr>
            <a:spLocks noChangeArrowheads="1"/>
          </p:cNvSpPr>
          <p:nvPr/>
        </p:nvSpPr>
        <p:spPr bwMode="auto">
          <a:xfrm>
            <a:off x="5148263" y="2679700"/>
            <a:ext cx="3024187" cy="431800"/>
          </a:xfrm>
          <a:prstGeom prst="flowChartAlternateProcess">
            <a:avLst/>
          </a:prstGeom>
          <a:solidFill>
            <a:srgbClr val="FFCC66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600" b="0"/>
              <a:t>Niveau II</a:t>
            </a:r>
          </a:p>
        </p:txBody>
      </p:sp>
      <p:sp>
        <p:nvSpPr>
          <p:cNvPr id="6162" name="AutoShape 18"/>
          <p:cNvSpPr>
            <a:spLocks noChangeArrowheads="1"/>
          </p:cNvSpPr>
          <p:nvPr/>
        </p:nvSpPr>
        <p:spPr bwMode="auto">
          <a:xfrm>
            <a:off x="1692275" y="5364163"/>
            <a:ext cx="6345238" cy="1160462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rgbClr val="9933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9933FF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tabLst>
                <a:tab pos="1258888" algn="l"/>
              </a:tabLst>
              <a:defRPr/>
            </a:pPr>
            <a:r>
              <a:rPr lang="fr-CH" dirty="0">
                <a:ea typeface="+mn-ea"/>
                <a:cs typeface="+mn-cs"/>
              </a:rPr>
              <a:t>Bilan </a:t>
            </a:r>
            <a:r>
              <a:rPr lang="fr-CH" dirty="0" smtClean="0">
                <a:ea typeface="+mn-ea"/>
                <a:cs typeface="+mn-cs"/>
              </a:rPr>
              <a:t>d’orientation </a:t>
            </a:r>
            <a:r>
              <a:rPr lang="fr-CH" dirty="0">
                <a:ea typeface="+mn-ea"/>
                <a:cs typeface="+mn-cs"/>
              </a:rPr>
              <a:t>en milieu d’année scolaire :</a:t>
            </a:r>
          </a:p>
          <a:p>
            <a:pPr algn="ctr">
              <a:tabLst>
                <a:tab pos="1258888" algn="l"/>
              </a:tabLst>
              <a:defRPr/>
            </a:pPr>
            <a:r>
              <a:rPr lang="fr-CH" sz="1600" dirty="0">
                <a:ea typeface="+mn-ea"/>
                <a:cs typeface="+mn-cs"/>
              </a:rPr>
              <a:t>- Formation-s future-s</a:t>
            </a:r>
          </a:p>
          <a:p>
            <a:pPr algn="ctr">
              <a:tabLst>
                <a:tab pos="1258888" algn="l"/>
              </a:tabLst>
              <a:defRPr/>
            </a:pPr>
            <a:r>
              <a:rPr lang="fr-CH" sz="1600" dirty="0">
                <a:ea typeface="+mn-ea"/>
                <a:cs typeface="+mn-cs"/>
              </a:rPr>
              <a:t>- Choix pour la </a:t>
            </a:r>
            <a:r>
              <a:rPr lang="fr-CH" sz="1600" dirty="0" smtClean="0">
                <a:ea typeface="+mn-ea"/>
                <a:cs typeface="+mn-cs"/>
              </a:rPr>
              <a:t>11CO</a:t>
            </a:r>
            <a:endParaRPr lang="fr-CH" sz="1600" dirty="0">
              <a:ea typeface="+mn-ea"/>
              <a:cs typeface="+mn-cs"/>
            </a:endParaRPr>
          </a:p>
          <a:p>
            <a:pPr lvl="1" algn="ctr">
              <a:tabLst>
                <a:tab pos="1258888" algn="l"/>
              </a:tabLst>
              <a:defRPr/>
            </a:pPr>
            <a:r>
              <a:rPr lang="fr-CH" dirty="0">
                <a:ea typeface="+mn-ea"/>
                <a:cs typeface="+mn-cs"/>
              </a:rPr>
              <a:t>Stage recommandé pour tous</a:t>
            </a:r>
          </a:p>
        </p:txBody>
      </p:sp>
      <p:sp>
        <p:nvSpPr>
          <p:cNvPr id="6164" name="AutoShape 20"/>
          <p:cNvSpPr>
            <a:spLocks noChangeArrowheads="1"/>
          </p:cNvSpPr>
          <p:nvPr/>
        </p:nvSpPr>
        <p:spPr bwMode="auto">
          <a:xfrm>
            <a:off x="1692275" y="4365625"/>
            <a:ext cx="6480175" cy="719138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FFFF00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/>
              <a:t>Autres disciplines</a:t>
            </a:r>
            <a:endParaRPr lang="fr-CH" i="1"/>
          </a:p>
        </p:txBody>
      </p:sp>
      <p:sp>
        <p:nvSpPr>
          <p:cNvPr id="6159" name="AutoShape 15"/>
          <p:cNvSpPr>
            <a:spLocks noChangeArrowheads="1"/>
          </p:cNvSpPr>
          <p:nvPr/>
        </p:nvSpPr>
        <p:spPr bwMode="auto">
          <a:xfrm>
            <a:off x="1692275" y="3357563"/>
            <a:ext cx="6480175" cy="719137"/>
          </a:xfrm>
          <a:prstGeom prst="flowChartAlternateProcess">
            <a:avLst/>
          </a:prstGeom>
          <a:solidFill>
            <a:srgbClr val="FF5050"/>
          </a:solidFill>
          <a:ln w="9525">
            <a:solidFill>
              <a:srgbClr val="FF33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FF3300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>
                <a:ea typeface="+mn-ea"/>
                <a:cs typeface="+mn-cs"/>
              </a:rPr>
              <a:t>Anglais</a:t>
            </a:r>
          </a:p>
          <a:p>
            <a:pPr algn="ctr">
              <a:defRPr/>
            </a:pPr>
            <a:r>
              <a:rPr lang="fr-CH" sz="1400" i="1">
                <a:ea typeface="+mn-ea"/>
                <a:cs typeface="+mn-cs"/>
              </a:rPr>
              <a:t>Petits groupes hétérogènes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Grp="1" noChangeAspect="1"/>
          </p:cNvGraphicFramePr>
          <p:nvPr>
            <p:ph type="ctrTitle"/>
          </p:nvPr>
        </p:nvGraphicFramePr>
        <p:xfrm>
          <a:off x="323850" y="260350"/>
          <a:ext cx="1103313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Image" r:id="rId4" imgW="1106105" imgH="1026988" progId="Word.Picture.8">
                  <p:embed/>
                </p:oleObj>
              </mc:Choice>
              <mc:Fallback>
                <p:oleObj name="Image" r:id="rId4" imgW="1106105" imgH="10269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60350"/>
                        <a:ext cx="1103313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33375"/>
            <a:ext cx="6400800" cy="1752600"/>
          </a:xfrm>
        </p:spPr>
        <p:txBody>
          <a:bodyPr/>
          <a:lstStyle/>
          <a:p>
            <a:pPr algn="l" eaLnBrk="1" hangingPunct="1"/>
            <a:r>
              <a:rPr lang="fr-FR" sz="900">
                <a:latin typeface="Arial" charset="0"/>
              </a:rPr>
              <a:t>Département de l'é</a:t>
            </a:r>
            <a:r>
              <a:rPr lang="fr-CH" sz="900">
                <a:latin typeface="Arial" charset="0"/>
              </a:rPr>
              <a:t>ducation, de la culture et du sport</a:t>
            </a:r>
          </a:p>
          <a:p>
            <a:pPr algn="l" eaLnBrk="1" hangingPunct="1"/>
            <a:r>
              <a:rPr lang="fr-CH" sz="900">
                <a:latin typeface="Arial" charset="0"/>
              </a:rPr>
              <a:t>Service de l</a:t>
            </a:r>
            <a:r>
              <a:rPr lang="ja-JP" altLang="fr-CH" sz="900">
                <a:latin typeface="Arial" charset="0"/>
              </a:rPr>
              <a:t>’</a:t>
            </a:r>
            <a:r>
              <a:rPr lang="fr-CH" sz="900">
                <a:latin typeface="Arial" charset="0"/>
              </a:rPr>
              <a:t>enseignement</a:t>
            </a:r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1763713" y="981075"/>
            <a:ext cx="69119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1042988" y="1412875"/>
            <a:ext cx="0" cy="51847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403350" y="14128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sz="1800" b="0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5551488" y="404813"/>
            <a:ext cx="3087687" cy="3048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fr-CH" sz="1400">
                <a:solidFill>
                  <a:schemeClr val="bg1"/>
                </a:solidFill>
              </a:rPr>
              <a:t>                                                           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835150" y="3300413"/>
            <a:ext cx="676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342900" indent="-342900" algn="ctr"/>
            <a:endParaRPr lang="fr-FR" sz="2400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5205413" y="298450"/>
            <a:ext cx="3470275" cy="51752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CH" sz="1400">
                <a:solidFill>
                  <a:schemeClr val="bg1"/>
                </a:solidFill>
              </a:rPr>
              <a:t>Cycle d</a:t>
            </a:r>
            <a:r>
              <a:rPr lang="ja-JP" altLang="fr-CH" sz="1400">
                <a:solidFill>
                  <a:schemeClr val="bg1"/>
                </a:solidFill>
              </a:rPr>
              <a:t>’</a:t>
            </a:r>
            <a:r>
              <a:rPr lang="fr-CH" sz="1400">
                <a:solidFill>
                  <a:schemeClr val="bg1"/>
                </a:solidFill>
              </a:rPr>
              <a:t>orientation </a:t>
            </a:r>
          </a:p>
          <a:p>
            <a:pPr algn="ctr"/>
            <a:r>
              <a:rPr lang="fr-CH" sz="1400">
                <a:solidFill>
                  <a:schemeClr val="bg1"/>
                </a:solidFill>
              </a:rPr>
              <a:t>Loi de septembre 2009                                                       </a:t>
            </a: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1701800" y="1568450"/>
            <a:ext cx="6480175" cy="576263"/>
          </a:xfrm>
          <a:prstGeom prst="flowChartAlternateProcess">
            <a:avLst/>
          </a:prstGeom>
          <a:solidFill>
            <a:srgbClr val="FFCC66">
              <a:alpha val="88000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FF9900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>
                <a:ea typeface="+mn-ea"/>
                <a:cs typeface="+mn-cs"/>
              </a:rPr>
              <a:t>Français – Mathématiques – Allemand – Sciences </a:t>
            </a:r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>
            <a:off x="1692275" y="2717800"/>
            <a:ext cx="6480175" cy="576263"/>
          </a:xfrm>
          <a:prstGeom prst="flowChartAlternateProcess">
            <a:avLst/>
          </a:prstGeom>
          <a:solidFill>
            <a:srgbClr val="FF505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FF0000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>
                <a:ea typeface="+mn-ea"/>
                <a:cs typeface="+mn-cs"/>
              </a:rPr>
              <a:t>Anglais</a:t>
            </a:r>
          </a:p>
          <a:p>
            <a:pPr algn="ctr">
              <a:defRPr/>
            </a:pPr>
            <a:r>
              <a:rPr lang="fr-CH" sz="1400" i="1">
                <a:ea typeface="+mn-ea"/>
                <a:cs typeface="+mn-cs"/>
              </a:rPr>
              <a:t>Petits groupes hétérogènes</a:t>
            </a:r>
          </a:p>
        </p:txBody>
      </p:sp>
      <p:sp>
        <p:nvSpPr>
          <p:cNvPr id="18444" name="AutoShape 14"/>
          <p:cNvSpPr>
            <a:spLocks noChangeArrowheads="1"/>
          </p:cNvSpPr>
          <p:nvPr/>
        </p:nvSpPr>
        <p:spPr bwMode="auto">
          <a:xfrm>
            <a:off x="1701800" y="2179638"/>
            <a:ext cx="2870200" cy="360362"/>
          </a:xfrm>
          <a:prstGeom prst="flowChartAlternateProcess">
            <a:avLst/>
          </a:prstGeom>
          <a:solidFill>
            <a:srgbClr val="FFCC66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600" b="0"/>
              <a:t>Niveau I</a:t>
            </a:r>
          </a:p>
        </p:txBody>
      </p:sp>
      <p:sp>
        <p:nvSpPr>
          <p:cNvPr id="18445" name="AutoShape 15"/>
          <p:cNvSpPr>
            <a:spLocks noChangeArrowheads="1"/>
          </p:cNvSpPr>
          <p:nvPr/>
        </p:nvSpPr>
        <p:spPr bwMode="auto">
          <a:xfrm>
            <a:off x="5292725" y="2187575"/>
            <a:ext cx="2879725" cy="360363"/>
          </a:xfrm>
          <a:prstGeom prst="flowChartAlternateProcess">
            <a:avLst/>
          </a:prstGeom>
          <a:solidFill>
            <a:srgbClr val="FFCC66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600" b="0"/>
              <a:t>Niveau II</a:t>
            </a:r>
          </a:p>
        </p:txBody>
      </p:sp>
      <p:sp>
        <p:nvSpPr>
          <p:cNvPr id="8210" name="AutoShape 18"/>
          <p:cNvSpPr>
            <a:spLocks noChangeArrowheads="1"/>
          </p:cNvSpPr>
          <p:nvPr/>
        </p:nvSpPr>
        <p:spPr bwMode="auto">
          <a:xfrm>
            <a:off x="1692275" y="3492500"/>
            <a:ext cx="6480175" cy="57785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FFFF00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/>
              <a:t>Autres disciplines</a:t>
            </a:r>
            <a:endParaRPr lang="fr-CH" sz="1400" i="1"/>
          </a:p>
        </p:txBody>
      </p:sp>
      <p:sp>
        <p:nvSpPr>
          <p:cNvPr id="8212" name="AutoShape 20"/>
          <p:cNvSpPr>
            <a:spLocks noChangeArrowheads="1"/>
          </p:cNvSpPr>
          <p:nvPr/>
        </p:nvSpPr>
        <p:spPr bwMode="auto">
          <a:xfrm>
            <a:off x="1692275" y="4303713"/>
            <a:ext cx="6480175" cy="576262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FF99CC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E17B1F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 dirty="0">
                <a:ea typeface="+mn-ea"/>
                <a:cs typeface="+mn-cs"/>
              </a:rPr>
              <a:t>Choix </a:t>
            </a:r>
            <a:r>
              <a:rPr lang="fr-CH" dirty="0" smtClean="0">
                <a:ea typeface="+mn-ea"/>
                <a:cs typeface="+mn-cs"/>
              </a:rPr>
              <a:t>d’une </a:t>
            </a:r>
            <a:r>
              <a:rPr lang="fr-CH" dirty="0">
                <a:ea typeface="+mn-ea"/>
                <a:cs typeface="+mn-cs"/>
              </a:rPr>
              <a:t>discipline accentuée </a:t>
            </a:r>
          </a:p>
        </p:txBody>
      </p:sp>
      <p:sp>
        <p:nvSpPr>
          <p:cNvPr id="18448" name="AutoShape 21"/>
          <p:cNvSpPr>
            <a:spLocks noChangeArrowheads="1"/>
          </p:cNvSpPr>
          <p:nvPr/>
        </p:nvSpPr>
        <p:spPr bwMode="auto">
          <a:xfrm>
            <a:off x="1692275" y="4911725"/>
            <a:ext cx="2879725" cy="360363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sz="1600"/>
              <a:t>Mathématiques</a:t>
            </a:r>
          </a:p>
        </p:txBody>
      </p:sp>
      <p:sp>
        <p:nvSpPr>
          <p:cNvPr id="18449" name="AutoShape 22"/>
          <p:cNvSpPr>
            <a:spLocks noChangeArrowheads="1"/>
          </p:cNvSpPr>
          <p:nvPr/>
        </p:nvSpPr>
        <p:spPr bwMode="auto">
          <a:xfrm>
            <a:off x="5292725" y="4913313"/>
            <a:ext cx="2879725" cy="360362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sz="1600"/>
              <a:t>Français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1042988" y="942975"/>
            <a:ext cx="763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36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11CO</a:t>
            </a:r>
            <a:endParaRPr lang="fr-CH" sz="3600" dirty="0">
              <a:effectLst>
                <a:outerShdw blurRad="38100" dist="38100" dir="2700000" algn="tl">
                  <a:srgbClr val="DDDDDD"/>
                </a:outerShdw>
              </a:effectLst>
              <a:latin typeface="Comic Sans MS" charset="0"/>
            </a:endParaRPr>
          </a:p>
        </p:txBody>
      </p:sp>
      <p:sp>
        <p:nvSpPr>
          <p:cNvPr id="18451" name="AutoShape 24"/>
          <p:cNvSpPr>
            <a:spLocks noChangeArrowheads="1"/>
          </p:cNvSpPr>
          <p:nvPr/>
        </p:nvSpPr>
        <p:spPr bwMode="auto">
          <a:xfrm>
            <a:off x="3276600" y="5511800"/>
            <a:ext cx="1295400" cy="282575"/>
          </a:xfrm>
          <a:prstGeom prst="flowChartAlternateProcess">
            <a:avLst/>
          </a:prstGeom>
          <a:solidFill>
            <a:srgbClr val="C489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200" b="0"/>
              <a:t>Prolongement</a:t>
            </a:r>
          </a:p>
        </p:txBody>
      </p:sp>
      <p:sp>
        <p:nvSpPr>
          <p:cNvPr id="18452" name="AutoShape 25"/>
          <p:cNvSpPr>
            <a:spLocks noChangeArrowheads="1"/>
          </p:cNvSpPr>
          <p:nvPr/>
        </p:nvSpPr>
        <p:spPr bwMode="auto">
          <a:xfrm>
            <a:off x="1692275" y="5502275"/>
            <a:ext cx="1295400" cy="282575"/>
          </a:xfrm>
          <a:prstGeom prst="flowChartAlternateProcess">
            <a:avLst/>
          </a:prstGeom>
          <a:solidFill>
            <a:srgbClr val="C489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200" b="0"/>
              <a:t>Renforcement</a:t>
            </a:r>
          </a:p>
        </p:txBody>
      </p:sp>
      <p:sp>
        <p:nvSpPr>
          <p:cNvPr id="18453" name="AutoShape 26"/>
          <p:cNvSpPr>
            <a:spLocks noChangeArrowheads="1"/>
          </p:cNvSpPr>
          <p:nvPr/>
        </p:nvSpPr>
        <p:spPr bwMode="auto">
          <a:xfrm>
            <a:off x="5292725" y="5513388"/>
            <a:ext cx="1295400" cy="282575"/>
          </a:xfrm>
          <a:prstGeom prst="flowChartAlternateProcess">
            <a:avLst/>
          </a:prstGeom>
          <a:solidFill>
            <a:srgbClr val="C489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200" b="0"/>
              <a:t>Renforcement</a:t>
            </a:r>
          </a:p>
        </p:txBody>
      </p:sp>
      <p:sp>
        <p:nvSpPr>
          <p:cNvPr id="18454" name="AutoShape 27"/>
          <p:cNvSpPr>
            <a:spLocks noChangeArrowheads="1"/>
          </p:cNvSpPr>
          <p:nvPr/>
        </p:nvSpPr>
        <p:spPr bwMode="auto">
          <a:xfrm>
            <a:off x="6886575" y="5521325"/>
            <a:ext cx="1295400" cy="282575"/>
          </a:xfrm>
          <a:prstGeom prst="flowChartAlternateProcess">
            <a:avLst/>
          </a:prstGeom>
          <a:solidFill>
            <a:srgbClr val="C489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200" b="0"/>
              <a:t>Prolongement</a:t>
            </a:r>
          </a:p>
        </p:txBody>
      </p:sp>
      <p:sp>
        <p:nvSpPr>
          <p:cNvPr id="8232" name="AutoShape 40"/>
          <p:cNvSpPr>
            <a:spLocks noChangeArrowheads="1"/>
          </p:cNvSpPr>
          <p:nvPr/>
        </p:nvSpPr>
        <p:spPr bwMode="auto">
          <a:xfrm>
            <a:off x="1692275" y="5408613"/>
            <a:ext cx="6480175" cy="576262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FF99CC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E17B1F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dirty="0"/>
              <a:t>Projet personnel de </a:t>
            </a:r>
            <a:r>
              <a:rPr lang="fr-CH" dirty="0" smtClean="0"/>
              <a:t>l’élève </a:t>
            </a:r>
            <a:endParaRPr lang="fr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/>
          <p:cNvGraphicFramePr>
            <a:graphicFrameLocks noGrp="1" noChangeAspect="1"/>
          </p:cNvGraphicFramePr>
          <p:nvPr>
            <p:ph type="ctrTitle"/>
          </p:nvPr>
        </p:nvGraphicFramePr>
        <p:xfrm>
          <a:off x="323850" y="260350"/>
          <a:ext cx="1103313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Image" r:id="rId4" imgW="1106105" imgH="1026988" progId="Word.Picture.8">
                  <p:embed/>
                </p:oleObj>
              </mc:Choice>
              <mc:Fallback>
                <p:oleObj name="Image" r:id="rId4" imgW="1106105" imgH="10269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60350"/>
                        <a:ext cx="1103313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33375"/>
            <a:ext cx="6400800" cy="1752600"/>
          </a:xfrm>
        </p:spPr>
        <p:txBody>
          <a:bodyPr/>
          <a:lstStyle/>
          <a:p>
            <a:pPr algn="l" eaLnBrk="1" hangingPunct="1"/>
            <a:r>
              <a:rPr lang="fr-FR" sz="900" dirty="0">
                <a:latin typeface="Arial" charset="0"/>
              </a:rPr>
              <a:t>Département de l'</a:t>
            </a:r>
            <a:r>
              <a:rPr lang="fr-FR" sz="900" dirty="0" err="1">
                <a:latin typeface="Arial" charset="0"/>
              </a:rPr>
              <a:t>é</a:t>
            </a:r>
            <a:r>
              <a:rPr lang="fr-CH" sz="900" dirty="0">
                <a:latin typeface="Arial" charset="0"/>
              </a:rPr>
              <a:t>ducation, de la culture et du sport</a:t>
            </a:r>
          </a:p>
          <a:p>
            <a:pPr algn="l" eaLnBrk="1" hangingPunct="1"/>
            <a:r>
              <a:rPr lang="fr-CH" sz="900" dirty="0">
                <a:latin typeface="Arial" charset="0"/>
              </a:rPr>
              <a:t>Service de l</a:t>
            </a:r>
            <a:r>
              <a:rPr lang="ja-JP" altLang="fr-CH" sz="900" dirty="0">
                <a:latin typeface="Arial" charset="0"/>
              </a:rPr>
              <a:t>’</a:t>
            </a:r>
            <a:r>
              <a:rPr lang="fr-CH" sz="900" dirty="0">
                <a:latin typeface="Arial" charset="0"/>
              </a:rPr>
              <a:t>enseignement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1763713" y="981075"/>
            <a:ext cx="69119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1042988" y="1412875"/>
            <a:ext cx="0" cy="51847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403350" y="14128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sz="1800" b="0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5551488" y="404813"/>
            <a:ext cx="3087687" cy="3048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fr-CH" sz="1400">
                <a:solidFill>
                  <a:schemeClr val="bg1"/>
                </a:solidFill>
              </a:rPr>
              <a:t>                                                           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835150" y="3300413"/>
            <a:ext cx="676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342900" indent="-342900" algn="ctr"/>
            <a:endParaRPr lang="fr-FR" sz="2400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5205413" y="298450"/>
            <a:ext cx="3470275" cy="517525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CH" sz="1400">
                <a:solidFill>
                  <a:schemeClr val="bg1"/>
                </a:solidFill>
              </a:rPr>
              <a:t>Cycle d</a:t>
            </a:r>
            <a:r>
              <a:rPr lang="ja-JP" altLang="fr-CH" sz="1400">
                <a:solidFill>
                  <a:schemeClr val="bg1"/>
                </a:solidFill>
              </a:rPr>
              <a:t>’</a:t>
            </a:r>
            <a:r>
              <a:rPr lang="fr-CH" sz="1400">
                <a:solidFill>
                  <a:schemeClr val="bg1"/>
                </a:solidFill>
              </a:rPr>
              <a:t>orientation </a:t>
            </a:r>
          </a:p>
          <a:p>
            <a:pPr algn="ctr"/>
            <a:r>
              <a:rPr lang="fr-CH" sz="1400">
                <a:solidFill>
                  <a:schemeClr val="bg1"/>
                </a:solidFill>
              </a:rPr>
              <a:t>Loi de septembre 2009                                                       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042988" y="1052513"/>
            <a:ext cx="763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3600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9</a:t>
            </a:r>
            <a:r>
              <a:rPr lang="fr-CH" sz="36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CO </a:t>
            </a:r>
            <a:r>
              <a:rPr lang="fr-CH" sz="3600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– </a:t>
            </a:r>
            <a:r>
              <a:rPr lang="fr-CH" sz="36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10CO </a:t>
            </a:r>
            <a:r>
              <a:rPr lang="fr-CH" sz="3600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- </a:t>
            </a:r>
            <a:r>
              <a:rPr lang="fr-CH" sz="36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11CO</a:t>
            </a:r>
            <a:endParaRPr lang="fr-CH" sz="3600" dirty="0">
              <a:effectLst>
                <a:outerShdw blurRad="38100" dist="38100" dir="2700000" algn="tl">
                  <a:srgbClr val="DDDDDD"/>
                </a:outerShdw>
              </a:effectLst>
              <a:latin typeface="Comic Sans MS" charset="0"/>
            </a:endParaRPr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1692275" y="1808163"/>
            <a:ext cx="6480175" cy="576262"/>
          </a:xfrm>
          <a:prstGeom prst="flowChartAlternateProcess">
            <a:avLst/>
          </a:prstGeom>
          <a:solidFill>
            <a:srgbClr val="99CCFF"/>
          </a:solidFill>
          <a:ln w="9525">
            <a:solidFill>
              <a:srgbClr val="3366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0000FF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/>
              <a:t>Aide aux élèves selon les besoins</a:t>
            </a:r>
            <a:endParaRPr lang="fr-CH" sz="1400" i="1"/>
          </a:p>
        </p:txBody>
      </p:sp>
      <p:sp>
        <p:nvSpPr>
          <p:cNvPr id="20492" name="AutoShape 12"/>
          <p:cNvSpPr>
            <a:spLocks noChangeArrowheads="1"/>
          </p:cNvSpPr>
          <p:nvPr/>
        </p:nvSpPr>
        <p:spPr bwMode="auto">
          <a:xfrm>
            <a:off x="2951163" y="2438400"/>
            <a:ext cx="4248150" cy="676275"/>
          </a:xfrm>
          <a:prstGeom prst="flowChartAlternateProcess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400" b="0" dirty="0"/>
              <a:t>Études dirigées</a:t>
            </a:r>
          </a:p>
          <a:p>
            <a:pPr algn="ctr"/>
            <a:r>
              <a:rPr lang="fr-CH" sz="1400" b="0" dirty="0"/>
              <a:t>Soutien pédagogique hors </a:t>
            </a:r>
            <a:r>
              <a:rPr lang="fr-CH" sz="1400" b="0" dirty="0" smtClean="0"/>
              <a:t>classe</a:t>
            </a:r>
            <a:endParaRPr lang="fr-CH" sz="1400" b="0" dirty="0"/>
          </a:p>
        </p:txBody>
      </p:sp>
      <p:sp>
        <p:nvSpPr>
          <p:cNvPr id="10253" name="AutoShape 13"/>
          <p:cNvSpPr>
            <a:spLocks noChangeArrowheads="1"/>
          </p:cNvSpPr>
          <p:nvPr/>
        </p:nvSpPr>
        <p:spPr bwMode="auto">
          <a:xfrm>
            <a:off x="1736725" y="3257550"/>
            <a:ext cx="6480175" cy="576263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rgbClr val="0099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33CC33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/>
              <a:t>Orientation</a:t>
            </a:r>
            <a:endParaRPr lang="fr-CH" sz="1400" i="1"/>
          </a:p>
        </p:txBody>
      </p:sp>
      <p:sp>
        <p:nvSpPr>
          <p:cNvPr id="10254" name="AutoShape 14"/>
          <p:cNvSpPr>
            <a:spLocks noChangeArrowheads="1"/>
          </p:cNvSpPr>
          <p:nvPr/>
        </p:nvSpPr>
        <p:spPr bwMode="auto">
          <a:xfrm>
            <a:off x="1692275" y="5003800"/>
            <a:ext cx="6480175" cy="576263"/>
          </a:xfrm>
          <a:prstGeom prst="flowChartAlternateProcess">
            <a:avLst/>
          </a:prstGeom>
          <a:solidFill>
            <a:srgbClr val="FF9966"/>
          </a:solidFill>
          <a:ln w="9525">
            <a:solidFill>
              <a:srgbClr val="FF505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FF5050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/>
              <a:t>Enseignement spécialisé</a:t>
            </a:r>
            <a:endParaRPr lang="fr-CH" sz="1400" i="1"/>
          </a:p>
        </p:txBody>
      </p:sp>
      <p:sp>
        <p:nvSpPr>
          <p:cNvPr id="20495" name="AutoShape 15"/>
          <p:cNvSpPr>
            <a:spLocks noChangeArrowheads="1"/>
          </p:cNvSpPr>
          <p:nvPr/>
        </p:nvSpPr>
        <p:spPr bwMode="auto">
          <a:xfrm>
            <a:off x="2862263" y="3878263"/>
            <a:ext cx="4275137" cy="900112"/>
          </a:xfrm>
          <a:prstGeom prst="flowChartAlternateProcess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400" b="0" dirty="0"/>
              <a:t>Cours d</a:t>
            </a:r>
            <a:r>
              <a:rPr lang="ja-JP" altLang="fr-CH" sz="1400" b="0" dirty="0"/>
              <a:t>’</a:t>
            </a:r>
            <a:r>
              <a:rPr lang="fr-CH" sz="1400" b="0" dirty="0"/>
              <a:t>éducation des choix</a:t>
            </a:r>
          </a:p>
          <a:p>
            <a:pPr algn="ctr"/>
            <a:r>
              <a:rPr lang="fr-CH" sz="1400" b="0" dirty="0"/>
              <a:t>Portfolio </a:t>
            </a:r>
            <a:r>
              <a:rPr lang="fr-CH" sz="1400" b="0" dirty="0" smtClean="0"/>
              <a:t>d</a:t>
            </a:r>
            <a:r>
              <a:rPr lang="fr-CH" sz="1400" dirty="0" smtClean="0"/>
              <a:t>’</a:t>
            </a:r>
            <a:r>
              <a:rPr lang="fr-CH" sz="1400" b="0" dirty="0" smtClean="0"/>
              <a:t>orientation</a:t>
            </a:r>
            <a:endParaRPr lang="fr-CH" sz="1400" b="0" dirty="0"/>
          </a:p>
          <a:p>
            <a:pPr algn="ctr"/>
            <a:r>
              <a:rPr lang="fr-CH" sz="1400" b="0" dirty="0"/>
              <a:t>Bilan </a:t>
            </a:r>
            <a:r>
              <a:rPr lang="fr-CH" sz="1400" b="0" dirty="0" smtClean="0"/>
              <a:t>d</a:t>
            </a:r>
            <a:r>
              <a:rPr lang="fr-CH" sz="1400" dirty="0" smtClean="0"/>
              <a:t>’</a:t>
            </a:r>
            <a:r>
              <a:rPr lang="fr-CH" sz="1400" b="0" dirty="0" smtClean="0"/>
              <a:t>orientation</a:t>
            </a:r>
            <a:endParaRPr lang="fr-CH" sz="1400" b="0" dirty="0"/>
          </a:p>
          <a:p>
            <a:pPr algn="ctr"/>
            <a:r>
              <a:rPr lang="fr-CH" sz="1400" b="0" dirty="0"/>
              <a:t>Conseiller en orientation</a:t>
            </a:r>
            <a:endParaRPr lang="fr-CH" sz="1400" b="0" i="1" dirty="0"/>
          </a:p>
        </p:txBody>
      </p:sp>
      <p:sp>
        <p:nvSpPr>
          <p:cNvPr id="20496" name="AutoShape 16"/>
          <p:cNvSpPr>
            <a:spLocks noChangeArrowheads="1"/>
          </p:cNvSpPr>
          <p:nvPr/>
        </p:nvSpPr>
        <p:spPr bwMode="auto">
          <a:xfrm>
            <a:off x="2843213" y="5616575"/>
            <a:ext cx="4248150" cy="1008063"/>
          </a:xfrm>
          <a:prstGeom prst="flowChartAlternateProcess">
            <a:avLst/>
          </a:prstGeom>
          <a:solidFill>
            <a:srgbClr val="FF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400" b="0" dirty="0"/>
              <a:t>Appui pédagogique intégré</a:t>
            </a:r>
          </a:p>
          <a:p>
            <a:pPr algn="ctr"/>
            <a:r>
              <a:rPr lang="fr-CH" sz="1400" b="0" dirty="0"/>
              <a:t>Classes </a:t>
            </a:r>
            <a:r>
              <a:rPr lang="fr-CH" sz="1400" dirty="0" smtClean="0"/>
              <a:t>d’</a:t>
            </a:r>
            <a:r>
              <a:rPr lang="fr-CH" sz="1400" b="0" dirty="0" smtClean="0"/>
              <a:t>observation</a:t>
            </a:r>
            <a:endParaRPr lang="fr-CH" sz="1400" b="0" dirty="0"/>
          </a:p>
          <a:p>
            <a:pPr algn="ctr"/>
            <a:r>
              <a:rPr lang="fr-CH" sz="1400" b="0" dirty="0"/>
              <a:t>Soutien pédagogique pour élèves allophones</a:t>
            </a:r>
          </a:p>
          <a:p>
            <a:pPr algn="ctr"/>
            <a:r>
              <a:rPr lang="fr-CH" sz="1400" b="0" dirty="0"/>
              <a:t>Classes d</a:t>
            </a:r>
            <a:r>
              <a:rPr lang="ja-JP" altLang="fr-CH" sz="1400" b="0" dirty="0"/>
              <a:t>’</a:t>
            </a:r>
            <a:r>
              <a:rPr lang="fr-CH" sz="1400" b="0" dirty="0"/>
              <a:t>adaptation centralisées et décentralisées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Grp="1" noChangeAspect="1"/>
          </p:cNvGraphicFramePr>
          <p:nvPr>
            <p:ph type="ctrTitle"/>
          </p:nvPr>
        </p:nvGraphicFramePr>
        <p:xfrm>
          <a:off x="323850" y="260350"/>
          <a:ext cx="1103313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3" name="Image" r:id="rId4" imgW="1106105" imgH="1026988" progId="Word.Picture.8">
                  <p:embed/>
                </p:oleObj>
              </mc:Choice>
              <mc:Fallback>
                <p:oleObj name="Image" r:id="rId4" imgW="1106105" imgH="10269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60350"/>
                        <a:ext cx="1103313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33375"/>
            <a:ext cx="6400800" cy="1752600"/>
          </a:xfrm>
        </p:spPr>
        <p:txBody>
          <a:bodyPr/>
          <a:lstStyle/>
          <a:p>
            <a:pPr algn="l" eaLnBrk="1" hangingPunct="1"/>
            <a:r>
              <a:rPr lang="fr-FR" sz="900">
                <a:latin typeface="Arial" charset="0"/>
              </a:rPr>
              <a:t>Département de l'é</a:t>
            </a:r>
            <a:r>
              <a:rPr lang="fr-CH" sz="900">
                <a:latin typeface="Arial" charset="0"/>
              </a:rPr>
              <a:t>ducation, de la culture et du sport</a:t>
            </a:r>
          </a:p>
          <a:p>
            <a:pPr algn="l" eaLnBrk="1" hangingPunct="1"/>
            <a:r>
              <a:rPr lang="fr-CH" sz="900">
                <a:latin typeface="Arial" charset="0"/>
              </a:rPr>
              <a:t>Service de l</a:t>
            </a:r>
            <a:r>
              <a:rPr lang="ja-JP" altLang="fr-CH" sz="900">
                <a:latin typeface="Arial" charset="0"/>
              </a:rPr>
              <a:t>’</a:t>
            </a:r>
            <a:r>
              <a:rPr lang="fr-CH" sz="900">
                <a:latin typeface="Arial" charset="0"/>
              </a:rPr>
              <a:t>enseignement</a:t>
            </a:r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1763713" y="981075"/>
            <a:ext cx="69119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1042988" y="1412875"/>
            <a:ext cx="0" cy="51847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403350" y="14128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sz="1800" b="0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5551488" y="404813"/>
            <a:ext cx="3087687" cy="3048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fr-CH" sz="1400">
                <a:solidFill>
                  <a:schemeClr val="bg1"/>
                </a:solidFill>
              </a:rPr>
              <a:t>                                                           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1835150" y="3617913"/>
            <a:ext cx="676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342900" indent="-342900" algn="ctr"/>
            <a:endParaRPr lang="fr-FR" sz="2400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5205413" y="295603"/>
            <a:ext cx="3470275" cy="52322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CH" sz="1400" dirty="0">
                <a:solidFill>
                  <a:schemeClr val="bg1"/>
                </a:solidFill>
              </a:rPr>
              <a:t>Cycle </a:t>
            </a:r>
            <a:r>
              <a:rPr lang="fr-CH" sz="1400" dirty="0" smtClean="0">
                <a:solidFill>
                  <a:schemeClr val="bg1"/>
                </a:solidFill>
              </a:rPr>
              <a:t>d’orientation </a:t>
            </a:r>
            <a:endParaRPr lang="fr-CH" sz="1400" dirty="0">
              <a:solidFill>
                <a:schemeClr val="bg1"/>
              </a:solidFill>
            </a:endParaRPr>
          </a:p>
          <a:p>
            <a:pPr algn="ctr"/>
            <a:r>
              <a:rPr lang="fr-CH" sz="1400" dirty="0">
                <a:solidFill>
                  <a:schemeClr val="bg1"/>
                </a:solidFill>
              </a:rPr>
              <a:t>Loi de septembre 2009                                                       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042988" y="1052513"/>
            <a:ext cx="7604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360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Conditions de passage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042988" y="1700213"/>
            <a:ext cx="7561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De </a:t>
            </a:r>
            <a:r>
              <a:rPr lang="fr-CH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8H </a:t>
            </a:r>
            <a:r>
              <a:rPr lang="fr-CH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à </a:t>
            </a:r>
            <a:r>
              <a:rPr lang="fr-CH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9CO</a:t>
            </a:r>
            <a:endParaRPr lang="fr-CH" dirty="0">
              <a:effectLst>
                <a:outerShdw blurRad="38100" dist="38100" dir="2700000" algn="tl">
                  <a:srgbClr val="DDDDDD"/>
                </a:outerShdw>
              </a:effectLst>
              <a:latin typeface="Comic Sans MS" charset="0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403350" y="2420938"/>
            <a:ext cx="7200900" cy="547687"/>
          </a:xfrm>
          <a:prstGeom prst="flowChartAlternateProcess">
            <a:avLst/>
          </a:prstGeom>
          <a:solidFill>
            <a:srgbClr val="CC0000"/>
          </a:solidFill>
          <a:ln w="9525">
            <a:solidFill>
              <a:srgbClr val="8000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800000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/>
              <a:t>Année réussie</a:t>
            </a:r>
            <a:endParaRPr lang="fr-CH" sz="1400" i="1"/>
          </a:p>
        </p:txBody>
      </p:sp>
      <p:sp>
        <p:nvSpPr>
          <p:cNvPr id="22541" name="AutoShape 14"/>
          <p:cNvSpPr>
            <a:spLocks noChangeArrowheads="1"/>
          </p:cNvSpPr>
          <p:nvPr/>
        </p:nvSpPr>
        <p:spPr bwMode="auto">
          <a:xfrm>
            <a:off x="1403350" y="3925888"/>
            <a:ext cx="3311525" cy="423862"/>
          </a:xfrm>
          <a:prstGeom prst="flowChartAlternateProcess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/>
              <a:t>4.7 et moins</a:t>
            </a:r>
            <a:endParaRPr lang="fr-CH" sz="1400" i="1"/>
          </a:p>
        </p:txBody>
      </p:sp>
      <p:sp>
        <p:nvSpPr>
          <p:cNvPr id="22542" name="AutoShape 15"/>
          <p:cNvSpPr>
            <a:spLocks noChangeArrowheads="1"/>
          </p:cNvSpPr>
          <p:nvPr/>
        </p:nvSpPr>
        <p:spPr bwMode="auto">
          <a:xfrm>
            <a:off x="5292725" y="3925888"/>
            <a:ext cx="3311525" cy="423862"/>
          </a:xfrm>
          <a:prstGeom prst="flowChartAlternateProcess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/>
              <a:t>Niveau II</a:t>
            </a:r>
            <a:endParaRPr lang="fr-CH" sz="1400" i="1"/>
          </a:p>
        </p:txBody>
      </p:sp>
      <p:sp>
        <p:nvSpPr>
          <p:cNvPr id="22543" name="Line 16"/>
          <p:cNvSpPr>
            <a:spLocks noChangeShapeType="1"/>
          </p:cNvSpPr>
          <p:nvPr/>
        </p:nvSpPr>
        <p:spPr bwMode="auto">
          <a:xfrm>
            <a:off x="4787900" y="4149725"/>
            <a:ext cx="4318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44" name="AutoShape 17"/>
          <p:cNvSpPr>
            <a:spLocks noChangeArrowheads="1"/>
          </p:cNvSpPr>
          <p:nvPr/>
        </p:nvSpPr>
        <p:spPr bwMode="auto">
          <a:xfrm>
            <a:off x="1412875" y="4510088"/>
            <a:ext cx="3313113" cy="423862"/>
          </a:xfrm>
          <a:prstGeom prst="flowChartAlternateProcess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/>
              <a:t>4.8 ou 4.9</a:t>
            </a:r>
            <a:endParaRPr lang="fr-CH" sz="1400" i="1"/>
          </a:p>
        </p:txBody>
      </p:sp>
      <p:sp>
        <p:nvSpPr>
          <p:cNvPr id="22545" name="AutoShape 18"/>
          <p:cNvSpPr>
            <a:spLocks noChangeArrowheads="1"/>
          </p:cNvSpPr>
          <p:nvPr/>
        </p:nvSpPr>
        <p:spPr bwMode="auto">
          <a:xfrm>
            <a:off x="5302250" y="4510088"/>
            <a:ext cx="3309938" cy="423862"/>
          </a:xfrm>
          <a:prstGeom prst="flowChartAlternateProcess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400"/>
              <a:t>Niveau I ou II : </a:t>
            </a:r>
          </a:p>
          <a:p>
            <a:pPr algn="ctr"/>
            <a:r>
              <a:rPr lang="fr-CH" sz="1400"/>
              <a:t>2 conditions sur 3 à obtenir</a:t>
            </a:r>
          </a:p>
        </p:txBody>
      </p:sp>
      <p:sp>
        <p:nvSpPr>
          <p:cNvPr id="22546" name="AutoShape 19"/>
          <p:cNvSpPr>
            <a:spLocks noChangeArrowheads="1"/>
          </p:cNvSpPr>
          <p:nvPr/>
        </p:nvSpPr>
        <p:spPr bwMode="auto">
          <a:xfrm>
            <a:off x="5786438" y="5564188"/>
            <a:ext cx="2655887" cy="539750"/>
          </a:xfrm>
          <a:prstGeom prst="flowChartAlternateProcess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400" b="0"/>
              <a:t>Examen cantonal : </a:t>
            </a:r>
          </a:p>
          <a:p>
            <a:pPr algn="ctr"/>
            <a:r>
              <a:rPr lang="fr-CH" sz="1400" b="0"/>
              <a:t>5 et plus :  NI / moins de 5 : NII</a:t>
            </a:r>
          </a:p>
        </p:txBody>
      </p:sp>
      <p:sp>
        <p:nvSpPr>
          <p:cNvPr id="22547" name="AutoShape 20"/>
          <p:cNvSpPr>
            <a:spLocks noChangeArrowheads="1"/>
          </p:cNvSpPr>
          <p:nvPr/>
        </p:nvSpPr>
        <p:spPr bwMode="auto">
          <a:xfrm>
            <a:off x="5786438" y="5294313"/>
            <a:ext cx="2655887" cy="225425"/>
          </a:xfrm>
          <a:prstGeom prst="flowChartAlternateProcess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400" b="0"/>
              <a:t>Avis du maître</a:t>
            </a:r>
            <a:endParaRPr lang="fr-CH" sz="1400" b="0" i="1"/>
          </a:p>
        </p:txBody>
      </p:sp>
      <p:sp>
        <p:nvSpPr>
          <p:cNvPr id="22548" name="AutoShape 21"/>
          <p:cNvSpPr>
            <a:spLocks noChangeArrowheads="1"/>
          </p:cNvSpPr>
          <p:nvPr/>
        </p:nvSpPr>
        <p:spPr bwMode="auto">
          <a:xfrm>
            <a:off x="5776913" y="5049838"/>
            <a:ext cx="2665412" cy="200025"/>
          </a:xfrm>
          <a:prstGeom prst="flowChartAlternateProcess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 sz="1400" b="0"/>
              <a:t>Avis des parents</a:t>
            </a:r>
            <a:endParaRPr lang="fr-CH" sz="1400" b="0" i="1"/>
          </a:p>
        </p:txBody>
      </p:sp>
      <p:sp>
        <p:nvSpPr>
          <p:cNvPr id="22549" name="Line 22"/>
          <p:cNvSpPr>
            <a:spLocks noChangeShapeType="1"/>
          </p:cNvSpPr>
          <p:nvPr/>
        </p:nvSpPr>
        <p:spPr bwMode="auto">
          <a:xfrm>
            <a:off x="4797425" y="4733925"/>
            <a:ext cx="4318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50" name="AutoShape 23"/>
          <p:cNvSpPr>
            <a:spLocks noChangeArrowheads="1"/>
          </p:cNvSpPr>
          <p:nvPr/>
        </p:nvSpPr>
        <p:spPr bwMode="auto">
          <a:xfrm>
            <a:off x="1422400" y="6243638"/>
            <a:ext cx="3313113" cy="423862"/>
          </a:xfrm>
          <a:prstGeom prst="flowChartAlternateProcess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/>
              <a:t>5 et plus</a:t>
            </a:r>
            <a:endParaRPr lang="fr-CH" sz="1400" i="1"/>
          </a:p>
        </p:txBody>
      </p:sp>
      <p:sp>
        <p:nvSpPr>
          <p:cNvPr id="22551" name="AutoShape 24"/>
          <p:cNvSpPr>
            <a:spLocks noChangeArrowheads="1"/>
          </p:cNvSpPr>
          <p:nvPr/>
        </p:nvSpPr>
        <p:spPr bwMode="auto">
          <a:xfrm>
            <a:off x="5292725" y="6245225"/>
            <a:ext cx="3311525" cy="423863"/>
          </a:xfrm>
          <a:prstGeom prst="flowChartAlternateProcess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CH"/>
              <a:t>Niveau I</a:t>
            </a:r>
            <a:endParaRPr lang="fr-CH" sz="1400" i="1"/>
          </a:p>
        </p:txBody>
      </p:sp>
      <p:sp>
        <p:nvSpPr>
          <p:cNvPr id="22552" name="Line 25"/>
          <p:cNvSpPr>
            <a:spLocks noChangeShapeType="1"/>
          </p:cNvSpPr>
          <p:nvPr/>
        </p:nvSpPr>
        <p:spPr bwMode="auto">
          <a:xfrm>
            <a:off x="4797425" y="6492875"/>
            <a:ext cx="4318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314" name="AutoShape 26"/>
          <p:cNvSpPr>
            <a:spLocks noChangeArrowheads="1"/>
          </p:cNvSpPr>
          <p:nvPr/>
        </p:nvSpPr>
        <p:spPr bwMode="auto">
          <a:xfrm>
            <a:off x="1403350" y="3241675"/>
            <a:ext cx="7200900" cy="547688"/>
          </a:xfrm>
          <a:prstGeom prst="flowChartAlternateProcess">
            <a:avLst/>
          </a:prstGeom>
          <a:solidFill>
            <a:srgbClr val="FFCC66"/>
          </a:solidFill>
          <a:ln w="9525">
            <a:solidFill>
              <a:srgbClr val="FF66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FF6600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>
                <a:ea typeface="+mn-ea"/>
                <a:cs typeface="+mn-cs"/>
              </a:rPr>
              <a:t>Français - Mathématiques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Grp="1" noChangeAspect="1"/>
          </p:cNvGraphicFramePr>
          <p:nvPr>
            <p:ph type="ctrTitle"/>
          </p:nvPr>
        </p:nvGraphicFramePr>
        <p:xfrm>
          <a:off x="323850" y="260350"/>
          <a:ext cx="1103313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1" name="Image" r:id="rId4" imgW="1106105" imgH="1026988" progId="Word.Picture.8">
                  <p:embed/>
                </p:oleObj>
              </mc:Choice>
              <mc:Fallback>
                <p:oleObj name="Image" r:id="rId4" imgW="1106105" imgH="10269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60350"/>
                        <a:ext cx="1103313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33375"/>
            <a:ext cx="6400800" cy="1752600"/>
          </a:xfrm>
        </p:spPr>
        <p:txBody>
          <a:bodyPr/>
          <a:lstStyle/>
          <a:p>
            <a:pPr algn="l" eaLnBrk="1" hangingPunct="1"/>
            <a:r>
              <a:rPr lang="fr-FR" sz="900">
                <a:latin typeface="Arial" charset="0"/>
              </a:rPr>
              <a:t>Département de l'é</a:t>
            </a:r>
            <a:r>
              <a:rPr lang="fr-CH" sz="900">
                <a:latin typeface="Arial" charset="0"/>
              </a:rPr>
              <a:t>ducation, de la culture et du sport</a:t>
            </a:r>
          </a:p>
          <a:p>
            <a:pPr algn="l" eaLnBrk="1" hangingPunct="1"/>
            <a:r>
              <a:rPr lang="fr-CH" sz="900">
                <a:latin typeface="Arial" charset="0"/>
              </a:rPr>
              <a:t>Service de l</a:t>
            </a:r>
            <a:r>
              <a:rPr lang="ja-JP" altLang="fr-CH" sz="900">
                <a:latin typeface="Arial" charset="0"/>
              </a:rPr>
              <a:t>’</a:t>
            </a:r>
            <a:r>
              <a:rPr lang="fr-CH" sz="900">
                <a:latin typeface="Arial" charset="0"/>
              </a:rPr>
              <a:t>enseignement</a:t>
            </a:r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1763713" y="981075"/>
            <a:ext cx="69119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1042988" y="1412875"/>
            <a:ext cx="0" cy="51847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403350" y="14128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sz="1800" b="0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5551488" y="404813"/>
            <a:ext cx="3087687" cy="3048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fr-CH" sz="1400">
                <a:solidFill>
                  <a:schemeClr val="bg1"/>
                </a:solidFill>
              </a:rPr>
              <a:t>                                                           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835150" y="3389313"/>
            <a:ext cx="676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342900" indent="-342900" algn="ctr"/>
            <a:endParaRPr lang="fr-FR" sz="2400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205413" y="295603"/>
            <a:ext cx="3470275" cy="52322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CH" sz="1400" dirty="0">
                <a:solidFill>
                  <a:schemeClr val="bg1"/>
                </a:solidFill>
              </a:rPr>
              <a:t>Cycle </a:t>
            </a:r>
            <a:r>
              <a:rPr lang="fr-CH" sz="1400" dirty="0" smtClean="0">
                <a:solidFill>
                  <a:schemeClr val="bg1"/>
                </a:solidFill>
              </a:rPr>
              <a:t>d’orientation </a:t>
            </a:r>
            <a:endParaRPr lang="fr-CH" sz="1400" dirty="0">
              <a:solidFill>
                <a:schemeClr val="bg1"/>
              </a:solidFill>
            </a:endParaRPr>
          </a:p>
          <a:p>
            <a:pPr algn="ctr"/>
            <a:r>
              <a:rPr lang="fr-CH" sz="1400" dirty="0">
                <a:solidFill>
                  <a:schemeClr val="bg1"/>
                </a:solidFill>
              </a:rPr>
              <a:t>Loi de septembre 2009                                                       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042988" y="1052513"/>
            <a:ext cx="7604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360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Conditions de promotion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062038" y="1673225"/>
            <a:ext cx="7561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Conditions générales</a:t>
            </a:r>
          </a:p>
        </p:txBody>
      </p:sp>
      <p:sp>
        <p:nvSpPr>
          <p:cNvPr id="14350" name="AutoShape 14"/>
          <p:cNvSpPr>
            <a:spLocks noChangeArrowheads="1"/>
          </p:cNvSpPr>
          <p:nvPr/>
        </p:nvSpPr>
        <p:spPr bwMode="auto">
          <a:xfrm>
            <a:off x="1376363" y="2708275"/>
            <a:ext cx="7245350" cy="1081088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rgbClr val="9933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6600CC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/>
              <a:t>Moyenne générale*</a:t>
            </a:r>
            <a:r>
              <a:rPr lang="fr-CH" i="1"/>
              <a:t> </a:t>
            </a:r>
            <a:r>
              <a:rPr lang="fr-CH"/>
              <a:t>:</a:t>
            </a:r>
            <a:r>
              <a:rPr lang="fr-CH" i="1"/>
              <a:t> </a:t>
            </a:r>
            <a:r>
              <a:rPr lang="fr-CH"/>
              <a:t>4 ou plus</a:t>
            </a:r>
          </a:p>
          <a:p>
            <a:pPr algn="ctr"/>
            <a:r>
              <a:rPr lang="fr-CH" sz="1400" b="0" i="1"/>
              <a:t>*(branches enseignées en groupes hétérogènes = sans niveau (I ou II))</a:t>
            </a:r>
            <a:endParaRPr lang="fr-CH" sz="1400"/>
          </a:p>
        </p:txBody>
      </p:sp>
      <p:grpSp>
        <p:nvGrpSpPr>
          <p:cNvPr id="24589" name="Group 25"/>
          <p:cNvGrpSpPr>
            <a:grpSpLocks/>
          </p:cNvGrpSpPr>
          <p:nvPr/>
        </p:nvGrpSpPr>
        <p:grpSpPr bwMode="auto">
          <a:xfrm>
            <a:off x="2910092" y="4103688"/>
            <a:ext cx="4241800" cy="2170112"/>
            <a:chOff x="1803" y="2812"/>
            <a:chExt cx="2410" cy="1134"/>
          </a:xfrm>
        </p:grpSpPr>
        <p:sp>
          <p:nvSpPr>
            <p:cNvPr id="24590" name="AutoShape 23"/>
            <p:cNvSpPr>
              <a:spLocks noChangeArrowheads="1"/>
            </p:cNvSpPr>
            <p:nvPr/>
          </p:nvSpPr>
          <p:spPr bwMode="auto">
            <a:xfrm>
              <a:off x="1803" y="2812"/>
              <a:ext cx="2410" cy="1134"/>
            </a:xfrm>
            <a:prstGeom prst="flowChartExtract">
              <a:avLst/>
            </a:prstGeom>
            <a:solidFill>
              <a:srgbClr val="FF0000">
                <a:alpha val="47842"/>
              </a:srgbClr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CH" sz="1400" dirty="0"/>
                <a:t>Notes excluant </a:t>
              </a:r>
            </a:p>
            <a:p>
              <a:pPr algn="ctr"/>
              <a:r>
                <a:rPr lang="fr-CH" sz="1400" dirty="0"/>
                <a:t>la promotion :</a:t>
              </a:r>
            </a:p>
            <a:p>
              <a:pPr algn="ctr"/>
              <a:r>
                <a:rPr lang="fr-CH" sz="1200" b="0" i="1" dirty="0"/>
                <a:t>1 note 1 (1.0 à 1.4)</a:t>
              </a:r>
            </a:p>
            <a:p>
              <a:pPr algn="ctr"/>
              <a:r>
                <a:rPr lang="fr-CH" sz="1200" b="0" i="1" dirty="0"/>
                <a:t>ou 2 notes 2 (1.5 à 2.4)</a:t>
              </a:r>
            </a:p>
            <a:p>
              <a:pPr algn="ctr"/>
              <a:r>
                <a:rPr lang="fr-CH" sz="1200" b="0" i="1" dirty="0"/>
                <a:t>ou 1 note 2 et 2 notes 3 (2.5 à 3.4)</a:t>
              </a:r>
            </a:p>
            <a:p>
              <a:pPr algn="ctr"/>
              <a:r>
                <a:rPr lang="fr-CH" sz="1200" b="0" i="1" dirty="0"/>
                <a:t>ou plus de 3 notes 3</a:t>
              </a:r>
            </a:p>
            <a:p>
              <a:pPr algn="ctr"/>
              <a:endParaRPr lang="fr-CH" sz="1200" dirty="0"/>
            </a:p>
          </p:txBody>
        </p:sp>
        <p:sp>
          <p:nvSpPr>
            <p:cNvPr id="24591" name="Text Box 24"/>
            <p:cNvSpPr txBox="1">
              <a:spLocks noChangeArrowheads="1"/>
            </p:cNvSpPr>
            <p:nvPr/>
          </p:nvSpPr>
          <p:spPr bwMode="auto">
            <a:xfrm>
              <a:off x="2908" y="2840"/>
              <a:ext cx="17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CH" sz="3600"/>
                <a:t>!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2"/>
          <p:cNvGraphicFramePr>
            <a:graphicFrameLocks noGrp="1" noChangeAspect="1"/>
          </p:cNvGraphicFramePr>
          <p:nvPr>
            <p:ph type="ctrTitle" idx="4294967295"/>
          </p:nvPr>
        </p:nvGraphicFramePr>
        <p:xfrm>
          <a:off x="0" y="233363"/>
          <a:ext cx="1104900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3" name="Image" r:id="rId4" imgW="1106105" imgH="1026988" progId="Word.Picture.8">
                  <p:embed/>
                </p:oleObj>
              </mc:Choice>
              <mc:Fallback>
                <p:oleObj name="Image" r:id="rId4" imgW="1106105" imgH="10269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33363"/>
                        <a:ext cx="1104900" cy="1023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4"/>
          <p:cNvSpPr>
            <a:spLocks noGrp="1" noChangeArrowheads="1"/>
          </p:cNvSpPr>
          <p:nvPr>
            <p:ph type="subTitle" idx="4294967295"/>
          </p:nvPr>
        </p:nvSpPr>
        <p:spPr>
          <a:xfrm>
            <a:off x="2743200" y="371475"/>
            <a:ext cx="6400800" cy="1752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fr-FR" sz="900">
                <a:latin typeface="Arial" charset="0"/>
              </a:rPr>
              <a:t>Département de l'é</a:t>
            </a:r>
            <a:r>
              <a:rPr lang="fr-CH" sz="900">
                <a:latin typeface="Arial" charset="0"/>
              </a:rPr>
              <a:t>ducation, de la culture et du sport</a:t>
            </a:r>
          </a:p>
          <a:p>
            <a:pPr marL="0" indent="0" eaLnBrk="1" hangingPunct="1">
              <a:buFontTx/>
              <a:buNone/>
            </a:pPr>
            <a:r>
              <a:rPr lang="fr-CH" sz="900">
                <a:latin typeface="Arial" charset="0"/>
              </a:rPr>
              <a:t>Service de l</a:t>
            </a:r>
            <a:r>
              <a:rPr lang="ja-JP" altLang="fr-CH" sz="900">
                <a:latin typeface="Arial" charset="0"/>
              </a:rPr>
              <a:t>’</a:t>
            </a:r>
            <a:r>
              <a:rPr lang="fr-CH" sz="900">
                <a:latin typeface="Arial" charset="0"/>
              </a:rPr>
              <a:t>enseignement</a:t>
            </a:r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1763713" y="981075"/>
            <a:ext cx="69119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1042988" y="1412875"/>
            <a:ext cx="0" cy="51847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403350" y="14128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sz="1800" b="0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5551488" y="404813"/>
            <a:ext cx="3087687" cy="3048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fr-CH" sz="1400">
                <a:solidFill>
                  <a:schemeClr val="bg1"/>
                </a:solidFill>
              </a:rPr>
              <a:t>                                                           </a:t>
            </a:r>
          </a:p>
        </p:txBody>
      </p:sp>
      <p:sp>
        <p:nvSpPr>
          <p:cNvPr id="26632" name="Rectangle 9"/>
          <p:cNvSpPr>
            <a:spLocks noChangeArrowheads="1"/>
          </p:cNvSpPr>
          <p:nvPr/>
        </p:nvSpPr>
        <p:spPr bwMode="auto">
          <a:xfrm>
            <a:off x="5205413" y="295603"/>
            <a:ext cx="3470275" cy="52322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CH" sz="1400" dirty="0">
                <a:solidFill>
                  <a:schemeClr val="bg1"/>
                </a:solidFill>
              </a:rPr>
              <a:t>Cycle </a:t>
            </a:r>
            <a:r>
              <a:rPr lang="fr-CH" sz="1400" dirty="0" smtClean="0">
                <a:solidFill>
                  <a:schemeClr val="bg1"/>
                </a:solidFill>
              </a:rPr>
              <a:t>d’orientation </a:t>
            </a:r>
            <a:endParaRPr lang="fr-CH" sz="1400" dirty="0">
              <a:solidFill>
                <a:schemeClr val="bg1"/>
              </a:solidFill>
            </a:endParaRPr>
          </a:p>
          <a:p>
            <a:pPr algn="ctr"/>
            <a:r>
              <a:rPr lang="fr-CH" sz="1400" dirty="0">
                <a:solidFill>
                  <a:schemeClr val="bg1"/>
                </a:solidFill>
              </a:rPr>
              <a:t>Loi de septembre 2009                                                       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042988" y="1052513"/>
            <a:ext cx="7604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280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Conditions de promotion et de transfert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062038" y="1673225"/>
            <a:ext cx="75612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fr-CH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9</a:t>
            </a:r>
            <a:r>
              <a:rPr lang="fr-CH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CO </a:t>
            </a:r>
            <a:r>
              <a:rPr lang="fr-CH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– </a:t>
            </a:r>
            <a:r>
              <a:rPr lang="fr-CH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10CO  </a:t>
            </a:r>
            <a:r>
              <a:rPr lang="fr-CH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/  </a:t>
            </a:r>
            <a:r>
              <a:rPr lang="fr-CH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10CO </a:t>
            </a:r>
            <a:r>
              <a:rPr lang="fr-CH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– </a:t>
            </a:r>
            <a:r>
              <a:rPr lang="fr-CH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11CO</a:t>
            </a:r>
            <a:endParaRPr lang="fr-CH" dirty="0">
              <a:effectLst>
                <a:outerShdw blurRad="38100" dist="38100" dir="2700000" algn="tl">
                  <a:srgbClr val="DDDDDD"/>
                </a:outerShdw>
              </a:effectLst>
              <a:latin typeface="Comic Sans MS" charset="0"/>
            </a:endParaRPr>
          </a:p>
        </p:txBody>
      </p:sp>
      <p:sp>
        <p:nvSpPr>
          <p:cNvPr id="26635" name="AutoShape 13"/>
          <p:cNvSpPr>
            <a:spLocks noChangeArrowheads="1"/>
          </p:cNvSpPr>
          <p:nvPr/>
        </p:nvSpPr>
        <p:spPr bwMode="auto">
          <a:xfrm>
            <a:off x="1241425" y="2257425"/>
            <a:ext cx="3735388" cy="360363"/>
          </a:xfrm>
          <a:prstGeom prst="flowChartAlternateProcess">
            <a:avLst/>
          </a:prstGeom>
          <a:solidFill>
            <a:srgbClr val="FF0000">
              <a:alpha val="47842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sz="1600" b="0"/>
              <a:t>2 niveaux II à moins de 4</a:t>
            </a:r>
          </a:p>
        </p:txBody>
      </p:sp>
      <p:sp>
        <p:nvSpPr>
          <p:cNvPr id="26636" name="Text Box 15"/>
          <p:cNvSpPr txBox="1">
            <a:spLocks noChangeArrowheads="1"/>
          </p:cNvSpPr>
          <p:nvPr/>
        </p:nvSpPr>
        <p:spPr bwMode="auto">
          <a:xfrm>
            <a:off x="4841875" y="2168525"/>
            <a:ext cx="714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800"/>
              <a:t> </a:t>
            </a:r>
            <a:r>
              <a:rPr lang="fr-CH" sz="2800"/>
              <a:t>=</a:t>
            </a:r>
          </a:p>
        </p:txBody>
      </p:sp>
      <p:sp>
        <p:nvSpPr>
          <p:cNvPr id="26637" name="AutoShape 16"/>
          <p:cNvSpPr>
            <a:spLocks noChangeArrowheads="1"/>
          </p:cNvSpPr>
          <p:nvPr/>
        </p:nvSpPr>
        <p:spPr bwMode="auto">
          <a:xfrm>
            <a:off x="5472113" y="2259013"/>
            <a:ext cx="3240087" cy="358775"/>
          </a:xfrm>
          <a:prstGeom prst="flowChartAlternateProcess">
            <a:avLst/>
          </a:prstGeom>
          <a:solidFill>
            <a:srgbClr val="FF0000">
              <a:alpha val="47842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dirty="0"/>
              <a:t>échec </a:t>
            </a:r>
            <a:r>
              <a:rPr lang="fr-CH" sz="1400" b="0" dirty="0"/>
              <a:t>(refaire </a:t>
            </a:r>
            <a:r>
              <a:rPr lang="fr-CH" sz="1400" dirty="0" smtClean="0"/>
              <a:t>l’</a:t>
            </a:r>
            <a:r>
              <a:rPr lang="fr-CH" sz="1400" b="0" dirty="0" smtClean="0"/>
              <a:t>année</a:t>
            </a:r>
            <a:r>
              <a:rPr lang="fr-CH" sz="1400" b="0" dirty="0"/>
              <a:t>)</a:t>
            </a:r>
          </a:p>
        </p:txBody>
      </p:sp>
      <p:sp>
        <p:nvSpPr>
          <p:cNvPr id="16401" name="AutoShape 17"/>
          <p:cNvSpPr>
            <a:spLocks noChangeArrowheads="1"/>
          </p:cNvSpPr>
          <p:nvPr/>
        </p:nvSpPr>
        <p:spPr bwMode="auto">
          <a:xfrm>
            <a:off x="1243013" y="3022600"/>
            <a:ext cx="7470775" cy="450850"/>
          </a:xfrm>
          <a:prstGeom prst="flowChartAlternateProcess">
            <a:avLst/>
          </a:prstGeom>
          <a:solidFill>
            <a:srgbClr val="FF9900"/>
          </a:solidFill>
          <a:ln w="9525">
            <a:solidFill>
              <a:srgbClr val="800000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800000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>
                <a:ea typeface="+mn-ea"/>
                <a:cs typeface="+mn-cs"/>
              </a:rPr>
              <a:t>Transfert ou passage avec transfert</a:t>
            </a:r>
          </a:p>
        </p:txBody>
      </p:sp>
      <p:sp>
        <p:nvSpPr>
          <p:cNvPr id="26639" name="AutoShape 19"/>
          <p:cNvSpPr>
            <a:spLocks noChangeArrowheads="1"/>
          </p:cNvSpPr>
          <p:nvPr/>
        </p:nvSpPr>
        <p:spPr bwMode="auto">
          <a:xfrm>
            <a:off x="5067300" y="3519488"/>
            <a:ext cx="3644900" cy="4953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dirty="0"/>
              <a:t>Fin </a:t>
            </a:r>
            <a:r>
              <a:rPr lang="fr-CH" dirty="0" smtClean="0"/>
              <a:t>d’année</a:t>
            </a:r>
            <a:endParaRPr lang="fr-CH" dirty="0"/>
          </a:p>
        </p:txBody>
      </p:sp>
      <p:sp>
        <p:nvSpPr>
          <p:cNvPr id="26640" name="AutoShape 21"/>
          <p:cNvSpPr>
            <a:spLocks noChangeArrowheads="1"/>
          </p:cNvSpPr>
          <p:nvPr/>
        </p:nvSpPr>
        <p:spPr bwMode="auto">
          <a:xfrm>
            <a:off x="1241425" y="3519488"/>
            <a:ext cx="3735388" cy="496887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dirty="0"/>
              <a:t>Cours </a:t>
            </a:r>
            <a:r>
              <a:rPr lang="fr-CH" dirty="0" smtClean="0"/>
              <a:t>d’année</a:t>
            </a:r>
            <a:endParaRPr lang="fr-CH" dirty="0"/>
          </a:p>
        </p:txBody>
      </p:sp>
      <p:sp>
        <p:nvSpPr>
          <p:cNvPr id="26641" name="AutoShape 23"/>
          <p:cNvSpPr>
            <a:spLocks noChangeArrowheads="1"/>
          </p:cNvSpPr>
          <p:nvPr/>
        </p:nvSpPr>
        <p:spPr bwMode="auto">
          <a:xfrm>
            <a:off x="1241425" y="4645025"/>
            <a:ext cx="3735388" cy="719138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sz="1200" b="0"/>
              <a:t>Demande des parents </a:t>
            </a:r>
          </a:p>
          <a:p>
            <a:pPr algn="ctr"/>
            <a:r>
              <a:rPr lang="fr-CH" sz="1200" b="0"/>
              <a:t>ou du titulaire : choix du directeur mais </a:t>
            </a:r>
          </a:p>
          <a:p>
            <a:pPr algn="ctr"/>
            <a:r>
              <a:rPr lang="fr-CH" sz="1200" b="0"/>
              <a:t>les parents peuvent refuser un transfert</a:t>
            </a:r>
          </a:p>
        </p:txBody>
      </p:sp>
      <p:sp>
        <p:nvSpPr>
          <p:cNvPr id="26642" name="AutoShape 24"/>
          <p:cNvSpPr>
            <a:spLocks noChangeArrowheads="1"/>
          </p:cNvSpPr>
          <p:nvPr/>
        </p:nvSpPr>
        <p:spPr bwMode="auto">
          <a:xfrm>
            <a:off x="1241425" y="5408613"/>
            <a:ext cx="2006600" cy="585787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sz="1400" b="0"/>
              <a:t>Niveau II à 5 et plus</a:t>
            </a:r>
          </a:p>
        </p:txBody>
      </p:sp>
      <p:sp>
        <p:nvSpPr>
          <p:cNvPr id="26643" name="AutoShape 25"/>
          <p:cNvSpPr>
            <a:spLocks noChangeArrowheads="1"/>
          </p:cNvSpPr>
          <p:nvPr/>
        </p:nvSpPr>
        <p:spPr bwMode="auto">
          <a:xfrm>
            <a:off x="3692525" y="5408613"/>
            <a:ext cx="1284288" cy="585787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sz="1400" b="0"/>
              <a:t>Niveau I</a:t>
            </a:r>
          </a:p>
        </p:txBody>
      </p:sp>
      <p:sp>
        <p:nvSpPr>
          <p:cNvPr id="26644" name="AutoShape 26"/>
          <p:cNvSpPr>
            <a:spLocks noChangeArrowheads="1"/>
          </p:cNvSpPr>
          <p:nvPr/>
        </p:nvSpPr>
        <p:spPr bwMode="auto">
          <a:xfrm>
            <a:off x="1241425" y="6038850"/>
            <a:ext cx="2003425" cy="585788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sz="1400" b="0"/>
              <a:t>Niveau I à moins de 4</a:t>
            </a:r>
          </a:p>
        </p:txBody>
      </p:sp>
      <p:sp>
        <p:nvSpPr>
          <p:cNvPr id="26645" name="AutoShape 27"/>
          <p:cNvSpPr>
            <a:spLocks noChangeArrowheads="1"/>
          </p:cNvSpPr>
          <p:nvPr/>
        </p:nvSpPr>
        <p:spPr bwMode="auto">
          <a:xfrm>
            <a:off x="3695700" y="6038850"/>
            <a:ext cx="1281113" cy="585788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sz="1400" b="0"/>
              <a:t>Niveau II</a:t>
            </a:r>
          </a:p>
        </p:txBody>
      </p:sp>
      <p:sp>
        <p:nvSpPr>
          <p:cNvPr id="26646" name="Line 29"/>
          <p:cNvSpPr>
            <a:spLocks noChangeShapeType="1"/>
          </p:cNvSpPr>
          <p:nvPr/>
        </p:nvSpPr>
        <p:spPr bwMode="auto">
          <a:xfrm>
            <a:off x="3313113" y="5741988"/>
            <a:ext cx="314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6647" name="Line 30"/>
          <p:cNvSpPr>
            <a:spLocks noChangeShapeType="1"/>
          </p:cNvSpPr>
          <p:nvPr/>
        </p:nvSpPr>
        <p:spPr bwMode="auto">
          <a:xfrm>
            <a:off x="3313113" y="6354763"/>
            <a:ext cx="314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6648" name="AutoShape 32"/>
          <p:cNvSpPr>
            <a:spLocks noChangeArrowheads="1"/>
          </p:cNvSpPr>
          <p:nvPr/>
        </p:nvSpPr>
        <p:spPr bwMode="auto">
          <a:xfrm>
            <a:off x="5067300" y="4643438"/>
            <a:ext cx="2006600" cy="720725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sz="1400" b="0"/>
              <a:t>Niveau I  à moins de 4</a:t>
            </a:r>
          </a:p>
        </p:txBody>
      </p:sp>
      <p:sp>
        <p:nvSpPr>
          <p:cNvPr id="26649" name="AutoShape 33"/>
          <p:cNvSpPr>
            <a:spLocks noChangeArrowheads="1"/>
          </p:cNvSpPr>
          <p:nvPr/>
        </p:nvSpPr>
        <p:spPr bwMode="auto">
          <a:xfrm>
            <a:off x="7473950" y="4643438"/>
            <a:ext cx="1238250" cy="720725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sz="1400" b="0"/>
              <a:t>Niveau II</a:t>
            </a:r>
          </a:p>
        </p:txBody>
      </p:sp>
      <p:sp>
        <p:nvSpPr>
          <p:cNvPr id="26650" name="Line 34"/>
          <p:cNvSpPr>
            <a:spLocks noChangeShapeType="1"/>
          </p:cNvSpPr>
          <p:nvPr/>
        </p:nvSpPr>
        <p:spPr bwMode="auto">
          <a:xfrm>
            <a:off x="7112000" y="5021263"/>
            <a:ext cx="314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6651" name="AutoShape 35"/>
          <p:cNvSpPr>
            <a:spLocks noChangeArrowheads="1"/>
          </p:cNvSpPr>
          <p:nvPr/>
        </p:nvSpPr>
        <p:spPr bwMode="auto">
          <a:xfrm>
            <a:off x="5067300" y="6038850"/>
            <a:ext cx="2006600" cy="585788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sz="1400" b="0"/>
              <a:t>Niveau II à plus de 5</a:t>
            </a:r>
          </a:p>
        </p:txBody>
      </p:sp>
      <p:sp>
        <p:nvSpPr>
          <p:cNvPr id="16420" name="AutoShape 36"/>
          <p:cNvSpPr>
            <a:spLocks noChangeArrowheads="1"/>
          </p:cNvSpPr>
          <p:nvPr/>
        </p:nvSpPr>
        <p:spPr bwMode="auto">
          <a:xfrm>
            <a:off x="5067300" y="5397500"/>
            <a:ext cx="3644900" cy="5969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CH" sz="1200" b="0">
                <a:ea typeface="+mn-ea"/>
                <a:cs typeface="+mn-cs"/>
              </a:rPr>
              <a:t>Transfert </a:t>
            </a:r>
            <a:r>
              <a:rPr lang="fr-CH" sz="1200" b="0" i="1">
                <a:effectLst>
                  <a:outerShdw blurRad="38100" dist="38100" dir="2700000" algn="tl">
                    <a:srgbClr val="FFFFFF"/>
                  </a:outerShdw>
                </a:effectLst>
                <a:ea typeface="+mn-ea"/>
                <a:cs typeface="+mn-cs"/>
              </a:rPr>
              <a:t>possible</a:t>
            </a:r>
          </a:p>
          <a:p>
            <a:pPr algn="ctr">
              <a:defRPr/>
            </a:pPr>
            <a:r>
              <a:rPr lang="fr-CH" sz="1200" b="0">
                <a:ea typeface="+mn-ea"/>
                <a:cs typeface="+mn-cs"/>
              </a:rPr>
              <a:t>(choix des parents)</a:t>
            </a:r>
          </a:p>
        </p:txBody>
      </p:sp>
      <p:sp>
        <p:nvSpPr>
          <p:cNvPr id="16421" name="AutoShape 37"/>
          <p:cNvSpPr>
            <a:spLocks noChangeArrowheads="1"/>
          </p:cNvSpPr>
          <p:nvPr/>
        </p:nvSpPr>
        <p:spPr bwMode="auto">
          <a:xfrm>
            <a:off x="5067300" y="4059238"/>
            <a:ext cx="3644900" cy="5334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CH" sz="1200" b="0"/>
              <a:t>Transfert </a:t>
            </a:r>
            <a:r>
              <a:rPr lang="fr-CH" sz="1200" b="0" i="1">
                <a:effectLst>
                  <a:outerShdw blurRad="38100" dist="38100" dir="2700000" algn="tl">
                    <a:srgbClr val="FFFFFF"/>
                  </a:outerShdw>
                </a:effectLst>
              </a:rPr>
              <a:t>obligatoire </a:t>
            </a:r>
          </a:p>
        </p:txBody>
      </p:sp>
      <p:sp>
        <p:nvSpPr>
          <p:cNvPr id="26654" name="AutoShape 38"/>
          <p:cNvSpPr>
            <a:spLocks noChangeArrowheads="1"/>
          </p:cNvSpPr>
          <p:nvPr/>
        </p:nvSpPr>
        <p:spPr bwMode="auto">
          <a:xfrm>
            <a:off x="7481888" y="6042025"/>
            <a:ext cx="1230312" cy="582613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CH" sz="1400" b="0"/>
              <a:t>Niveau I</a:t>
            </a:r>
          </a:p>
        </p:txBody>
      </p:sp>
      <p:sp>
        <p:nvSpPr>
          <p:cNvPr id="26655" name="Line 39"/>
          <p:cNvSpPr>
            <a:spLocks noChangeShapeType="1"/>
          </p:cNvSpPr>
          <p:nvPr/>
        </p:nvSpPr>
        <p:spPr bwMode="auto">
          <a:xfrm>
            <a:off x="7118350" y="6348413"/>
            <a:ext cx="314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424" name="AutoShape 40"/>
          <p:cNvSpPr>
            <a:spLocks noChangeArrowheads="1"/>
          </p:cNvSpPr>
          <p:nvPr/>
        </p:nvSpPr>
        <p:spPr bwMode="auto">
          <a:xfrm>
            <a:off x="1241425" y="4059238"/>
            <a:ext cx="3735388" cy="555625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CH" sz="1200" b="0">
                <a:ea typeface="+mn-ea"/>
                <a:cs typeface="+mn-cs"/>
              </a:rPr>
              <a:t>Transfert </a:t>
            </a:r>
            <a:r>
              <a:rPr lang="fr-CH" sz="1200" b="0" i="1">
                <a:effectLst>
                  <a:outerShdw blurRad="38100" dist="38100" dir="2700000" algn="tl">
                    <a:srgbClr val="FFFFFF"/>
                  </a:outerShdw>
                </a:effectLst>
                <a:ea typeface="+mn-ea"/>
                <a:cs typeface="+mn-cs"/>
              </a:rPr>
              <a:t>possible</a:t>
            </a:r>
            <a:r>
              <a:rPr lang="fr-CH" sz="1200" b="0">
                <a:ea typeface="+mn-ea"/>
                <a:cs typeface="+mn-cs"/>
              </a:rPr>
              <a:t> </a:t>
            </a:r>
          </a:p>
          <a:p>
            <a:pPr algn="ctr">
              <a:defRPr/>
            </a:pPr>
            <a:r>
              <a:rPr lang="fr-CH" sz="1200" b="0">
                <a:ea typeface="+mn-ea"/>
                <a:cs typeface="+mn-cs"/>
              </a:rPr>
              <a:t>en général à la fin du 1</a:t>
            </a:r>
            <a:r>
              <a:rPr lang="fr-CH" sz="1200" b="0" baseline="30000">
                <a:ea typeface="+mn-ea"/>
                <a:cs typeface="+mn-cs"/>
              </a:rPr>
              <a:t>er</a:t>
            </a:r>
            <a:r>
              <a:rPr lang="fr-CH" sz="1200" b="0">
                <a:ea typeface="+mn-ea"/>
                <a:cs typeface="+mn-cs"/>
              </a:rPr>
              <a:t> semestre (mais évent. entre </a:t>
            </a:r>
          </a:p>
          <a:p>
            <a:pPr algn="ctr">
              <a:defRPr/>
            </a:pPr>
            <a:r>
              <a:rPr lang="fr-CH" sz="1200" b="0">
                <a:ea typeface="+mn-ea"/>
                <a:cs typeface="+mn-cs"/>
              </a:rPr>
              <a:t>la moitié du 1</a:t>
            </a:r>
            <a:r>
              <a:rPr lang="fr-CH" sz="1200" b="0" baseline="30000">
                <a:ea typeface="+mn-ea"/>
                <a:cs typeface="+mn-cs"/>
              </a:rPr>
              <a:t>er</a:t>
            </a:r>
            <a:r>
              <a:rPr lang="fr-CH" sz="1200" b="0">
                <a:ea typeface="+mn-ea"/>
                <a:cs typeface="+mn-cs"/>
              </a:rPr>
              <a:t> semestre et la moitié du 2</a:t>
            </a:r>
            <a:r>
              <a:rPr lang="fr-CH" sz="1200" b="0" baseline="30000">
                <a:ea typeface="+mn-ea"/>
                <a:cs typeface="+mn-cs"/>
              </a:rPr>
              <a:t>e</a:t>
            </a:r>
            <a:r>
              <a:rPr lang="fr-CH" sz="1200" b="0">
                <a:ea typeface="+mn-ea"/>
                <a:cs typeface="+mn-cs"/>
              </a:rPr>
              <a:t> semestre)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4" name="Object 2"/>
          <p:cNvGraphicFramePr>
            <a:graphicFrameLocks noGrp="1" noChangeAspect="1"/>
          </p:cNvGraphicFramePr>
          <p:nvPr>
            <p:ph type="ctrTitle"/>
          </p:nvPr>
        </p:nvGraphicFramePr>
        <p:xfrm>
          <a:off x="323850" y="260350"/>
          <a:ext cx="1103313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1" name="Image" r:id="rId4" imgW="1106105" imgH="1026988" progId="Word.Picture.8">
                  <p:embed/>
                </p:oleObj>
              </mc:Choice>
              <mc:Fallback>
                <p:oleObj name="Image" r:id="rId4" imgW="1106105" imgH="10269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60350"/>
                        <a:ext cx="1103313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33375"/>
            <a:ext cx="6400800" cy="1752600"/>
          </a:xfrm>
        </p:spPr>
        <p:txBody>
          <a:bodyPr/>
          <a:lstStyle/>
          <a:p>
            <a:pPr algn="l" eaLnBrk="1" hangingPunct="1"/>
            <a:r>
              <a:rPr lang="fr-FR" sz="900">
                <a:latin typeface="Arial" charset="0"/>
              </a:rPr>
              <a:t>Département de l'é</a:t>
            </a:r>
            <a:r>
              <a:rPr lang="fr-CH" sz="900">
                <a:latin typeface="Arial" charset="0"/>
              </a:rPr>
              <a:t>ducation, de la culture et du sport</a:t>
            </a:r>
          </a:p>
          <a:p>
            <a:pPr algn="l" eaLnBrk="1" hangingPunct="1"/>
            <a:r>
              <a:rPr lang="fr-CH" sz="900">
                <a:latin typeface="Arial" charset="0"/>
              </a:rPr>
              <a:t>Service de l</a:t>
            </a:r>
            <a:r>
              <a:rPr lang="ja-JP" altLang="fr-CH" sz="900">
                <a:latin typeface="Arial" charset="0"/>
              </a:rPr>
              <a:t>’</a:t>
            </a:r>
            <a:r>
              <a:rPr lang="fr-CH" sz="900">
                <a:latin typeface="Arial" charset="0"/>
              </a:rPr>
              <a:t>enseignement</a:t>
            </a: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1763713" y="981075"/>
            <a:ext cx="69119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1042988" y="1412875"/>
            <a:ext cx="0" cy="51847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403350" y="1412875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sz="1800" b="0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1835150" y="3300413"/>
            <a:ext cx="676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342900" indent="-342900" algn="ctr"/>
            <a:endParaRPr lang="fr-FR" sz="2400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042988" y="1289050"/>
            <a:ext cx="7604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Conditions de diplôme </a:t>
            </a:r>
            <a:r>
              <a:rPr lang="fr-CH" sz="2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11CO</a:t>
            </a:r>
            <a:endParaRPr lang="fr-CH" sz="2800" dirty="0">
              <a:effectLst>
                <a:outerShdw blurRad="38100" dist="38100" dir="2700000" algn="tl">
                  <a:srgbClr val="DDDDDD"/>
                </a:outerShdw>
              </a:effectLst>
              <a:latin typeface="Comic Sans MS" charset="0"/>
            </a:endParaRPr>
          </a:p>
        </p:txBody>
      </p:sp>
      <p:sp>
        <p:nvSpPr>
          <p:cNvPr id="28681" name="Text Box 15"/>
          <p:cNvSpPr txBox="1">
            <a:spLocks noChangeArrowheads="1"/>
          </p:cNvSpPr>
          <p:nvPr/>
        </p:nvSpPr>
        <p:spPr bwMode="auto">
          <a:xfrm>
            <a:off x="4616450" y="4868863"/>
            <a:ext cx="714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800"/>
              <a:t> </a:t>
            </a:r>
            <a:r>
              <a:rPr lang="fr-CH" sz="2800"/>
              <a:t>=</a:t>
            </a:r>
          </a:p>
        </p:txBody>
      </p:sp>
      <p:sp>
        <p:nvSpPr>
          <p:cNvPr id="28682" name="Text Box 16"/>
          <p:cNvSpPr txBox="1">
            <a:spLocks noChangeArrowheads="1"/>
          </p:cNvSpPr>
          <p:nvPr/>
        </p:nvSpPr>
        <p:spPr bwMode="auto">
          <a:xfrm>
            <a:off x="4572000" y="3249613"/>
            <a:ext cx="714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800"/>
              <a:t> </a:t>
            </a:r>
            <a:r>
              <a:rPr lang="fr-CH" sz="2800"/>
              <a:t>+</a:t>
            </a:r>
          </a:p>
        </p:txBody>
      </p:sp>
      <p:sp>
        <p:nvSpPr>
          <p:cNvPr id="18450" name="AutoShape 18"/>
          <p:cNvSpPr>
            <a:spLocks noChangeArrowheads="1"/>
          </p:cNvSpPr>
          <p:nvPr/>
        </p:nvSpPr>
        <p:spPr bwMode="auto">
          <a:xfrm>
            <a:off x="1692275" y="5454650"/>
            <a:ext cx="6480175" cy="1035050"/>
          </a:xfrm>
          <a:prstGeom prst="flowChartAlternateProcess">
            <a:avLst/>
          </a:prstGeom>
          <a:solidFill>
            <a:srgbClr val="FF66FF"/>
          </a:solidFill>
          <a:ln w="9525">
            <a:solidFill>
              <a:srgbClr val="FF00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FF00FF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/>
              <a:t>Réussite = Diplôme</a:t>
            </a:r>
            <a:endParaRPr lang="fr-CH" sz="1400" i="1"/>
          </a:p>
        </p:txBody>
      </p:sp>
      <p:sp>
        <p:nvSpPr>
          <p:cNvPr id="18451" name="AutoShape 19"/>
          <p:cNvSpPr>
            <a:spLocks noChangeArrowheads="1"/>
          </p:cNvSpPr>
          <p:nvPr/>
        </p:nvSpPr>
        <p:spPr bwMode="auto">
          <a:xfrm>
            <a:off x="1692275" y="2259013"/>
            <a:ext cx="6480175" cy="1035050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rgbClr val="9933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6600CC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/>
              <a:t>Obtenir les conditions générales</a:t>
            </a:r>
          </a:p>
          <a:p>
            <a:pPr algn="ctr"/>
            <a:r>
              <a:rPr lang="fr-CH" sz="1200" b="0"/>
              <a:t>(Moyenne générale 4 et </a:t>
            </a:r>
          </a:p>
          <a:p>
            <a:pPr algn="ctr"/>
            <a:r>
              <a:rPr lang="fr-CH" sz="1200" b="0"/>
              <a:t>pas de notes excluant la promotion)</a:t>
            </a:r>
          </a:p>
          <a:p>
            <a:pPr algn="ctr"/>
            <a:endParaRPr lang="fr-CH" sz="1200"/>
          </a:p>
        </p:txBody>
      </p:sp>
      <p:sp>
        <p:nvSpPr>
          <p:cNvPr id="18452" name="AutoShape 20"/>
          <p:cNvSpPr>
            <a:spLocks noChangeArrowheads="1"/>
          </p:cNvSpPr>
          <p:nvPr/>
        </p:nvSpPr>
        <p:spPr bwMode="auto">
          <a:xfrm>
            <a:off x="1692275" y="3878263"/>
            <a:ext cx="6480175" cy="1035050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rgbClr val="9933FF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6600CC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CH" sz="1400">
                <a:ea typeface="+mn-ea"/>
                <a:cs typeface="+mn-cs"/>
              </a:rPr>
              <a:t>3 disciplines à niveau (I ou II) </a:t>
            </a:r>
          </a:p>
          <a:p>
            <a:pPr algn="ctr">
              <a:defRPr/>
            </a:pPr>
            <a:r>
              <a:rPr lang="fr-CH" sz="1400">
                <a:ea typeface="+mn-ea"/>
                <a:cs typeface="+mn-cs"/>
              </a:rPr>
              <a:t>à plus de 4</a:t>
            </a:r>
          </a:p>
        </p:txBody>
      </p:sp>
      <p:sp>
        <p:nvSpPr>
          <p:cNvPr id="28686" name="Rectangle 22"/>
          <p:cNvSpPr>
            <a:spLocks noChangeArrowheads="1"/>
          </p:cNvSpPr>
          <p:nvPr/>
        </p:nvSpPr>
        <p:spPr bwMode="auto">
          <a:xfrm>
            <a:off x="5205413" y="295603"/>
            <a:ext cx="3470275" cy="52322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CH" sz="1400" dirty="0">
                <a:solidFill>
                  <a:schemeClr val="bg1"/>
                </a:solidFill>
              </a:rPr>
              <a:t>Cycle </a:t>
            </a:r>
            <a:r>
              <a:rPr lang="fr-CH" sz="1400" dirty="0" smtClean="0">
                <a:solidFill>
                  <a:schemeClr val="bg1"/>
                </a:solidFill>
              </a:rPr>
              <a:t>d’orientation </a:t>
            </a:r>
            <a:endParaRPr lang="fr-CH" sz="1400" dirty="0">
              <a:solidFill>
                <a:schemeClr val="bg1"/>
              </a:solidFill>
            </a:endParaRPr>
          </a:p>
          <a:p>
            <a:pPr algn="ctr"/>
            <a:r>
              <a:rPr lang="fr-CH" sz="1400" dirty="0">
                <a:solidFill>
                  <a:schemeClr val="bg1"/>
                </a:solidFill>
              </a:rPr>
              <a:t>Loi de septembre 2009                                                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2"/>
          <p:cNvGraphicFramePr>
            <a:graphicFrameLocks noGrp="1" noChangeAspect="1"/>
          </p:cNvGraphicFramePr>
          <p:nvPr>
            <p:ph type="ctrTitle"/>
          </p:nvPr>
        </p:nvGraphicFramePr>
        <p:xfrm>
          <a:off x="323850" y="260350"/>
          <a:ext cx="1103313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0" name="Image" r:id="rId4" imgW="1106105" imgH="1026988" progId="Word.Picture.8">
                  <p:embed/>
                </p:oleObj>
              </mc:Choice>
              <mc:Fallback>
                <p:oleObj name="Image" r:id="rId4" imgW="1106105" imgH="102698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60350"/>
                        <a:ext cx="1103313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33375"/>
            <a:ext cx="6400800" cy="1752600"/>
          </a:xfrm>
        </p:spPr>
        <p:txBody>
          <a:bodyPr/>
          <a:lstStyle/>
          <a:p>
            <a:pPr algn="l" eaLnBrk="1" hangingPunct="1"/>
            <a:r>
              <a:rPr lang="fr-FR" sz="900">
                <a:latin typeface="Arial" charset="0"/>
              </a:rPr>
              <a:t>Département de l'é</a:t>
            </a:r>
            <a:r>
              <a:rPr lang="fr-CH" sz="900">
                <a:latin typeface="Arial" charset="0"/>
              </a:rPr>
              <a:t>ducation, de la culture et du sport</a:t>
            </a:r>
          </a:p>
          <a:p>
            <a:pPr algn="l" eaLnBrk="1" hangingPunct="1"/>
            <a:r>
              <a:rPr lang="fr-CH" sz="900">
                <a:latin typeface="Arial" charset="0"/>
              </a:rPr>
              <a:t>Service de l</a:t>
            </a:r>
            <a:r>
              <a:rPr lang="ja-JP" altLang="fr-CH" sz="900">
                <a:latin typeface="Arial" charset="0"/>
              </a:rPr>
              <a:t>’</a:t>
            </a:r>
            <a:r>
              <a:rPr lang="fr-CH" sz="900">
                <a:latin typeface="Arial" charset="0"/>
              </a:rPr>
              <a:t>enseignement</a:t>
            </a:r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1763713" y="981075"/>
            <a:ext cx="69119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1042988" y="1412875"/>
            <a:ext cx="0" cy="51847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1835150" y="3344863"/>
            <a:ext cx="676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342900" indent="-342900" algn="ctr"/>
            <a:endParaRPr lang="fr-FR" sz="2400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1042988" y="1154113"/>
            <a:ext cx="7604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280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</a:rPr>
              <a:t>Après le CO</a:t>
            </a:r>
          </a:p>
        </p:txBody>
      </p:sp>
      <p:sp>
        <p:nvSpPr>
          <p:cNvPr id="20491" name="AutoShape 11"/>
          <p:cNvSpPr>
            <a:spLocks noChangeArrowheads="1"/>
          </p:cNvSpPr>
          <p:nvPr/>
        </p:nvSpPr>
        <p:spPr bwMode="auto">
          <a:xfrm>
            <a:off x="1376363" y="1943100"/>
            <a:ext cx="7335837" cy="90011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rgbClr val="009999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009999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600" dirty="0"/>
              <a:t>Prolonger la scolarité obligatoire (après 15 ans </a:t>
            </a:r>
            <a:r>
              <a:rPr lang="fr-CH" sz="1600"/>
              <a:t>et </a:t>
            </a:r>
            <a:r>
              <a:rPr lang="fr-CH" sz="1600" smtClean="0"/>
              <a:t>11 </a:t>
            </a:r>
            <a:r>
              <a:rPr lang="fr-CH" sz="1600" dirty="0"/>
              <a:t>ans </a:t>
            </a:r>
            <a:r>
              <a:rPr lang="fr-CH" sz="1600" dirty="0" smtClean="0"/>
              <a:t>d’école</a:t>
            </a:r>
            <a:r>
              <a:rPr lang="fr-CH" sz="1600" dirty="0"/>
              <a:t>) en </a:t>
            </a:r>
            <a:r>
              <a:rPr lang="fr-CH" sz="1600" dirty="0" smtClean="0"/>
              <a:t>11CO </a:t>
            </a:r>
            <a:r>
              <a:rPr lang="fr-CH" sz="1600" dirty="0"/>
              <a:t>:</a:t>
            </a:r>
          </a:p>
          <a:p>
            <a:pPr algn="ctr"/>
            <a:r>
              <a:rPr lang="fr-CH" sz="1400" dirty="0"/>
              <a:t>si les conditions ci-dessous sont remplies, </a:t>
            </a:r>
          </a:p>
          <a:p>
            <a:pPr algn="ctr"/>
            <a:r>
              <a:rPr lang="fr-CH" sz="1400" dirty="0"/>
              <a:t>le directeur décide </a:t>
            </a:r>
            <a:r>
              <a:rPr lang="fr-CH" sz="1400" dirty="0" smtClean="0"/>
              <a:t>d’accepter </a:t>
            </a:r>
            <a:r>
              <a:rPr lang="fr-CH" sz="1400" dirty="0"/>
              <a:t>ou non un élève qui a terminé sa scolarité obligatoire.</a:t>
            </a:r>
            <a:endParaRPr lang="fr-CH" sz="1200" dirty="0"/>
          </a:p>
        </p:txBody>
      </p:sp>
      <p:sp>
        <p:nvSpPr>
          <p:cNvPr id="20492" name="AutoShape 12"/>
          <p:cNvSpPr>
            <a:spLocks noChangeArrowheads="1"/>
          </p:cNvSpPr>
          <p:nvPr/>
        </p:nvSpPr>
        <p:spPr bwMode="auto">
          <a:xfrm>
            <a:off x="1376363" y="3067050"/>
            <a:ext cx="2881312" cy="5588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rgbClr val="009999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009999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/>
              <a:t>Attitude positive</a:t>
            </a:r>
            <a:endParaRPr lang="fr-CH" sz="1200"/>
          </a:p>
        </p:txBody>
      </p:sp>
      <p:sp>
        <p:nvSpPr>
          <p:cNvPr id="30730" name="Text Box 13"/>
          <p:cNvSpPr txBox="1">
            <a:spLocks noChangeArrowheads="1"/>
          </p:cNvSpPr>
          <p:nvPr/>
        </p:nvSpPr>
        <p:spPr bwMode="auto">
          <a:xfrm>
            <a:off x="1376363" y="3608388"/>
            <a:ext cx="2835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800"/>
              <a:t> </a:t>
            </a:r>
            <a:r>
              <a:rPr lang="fr-CH" sz="2000"/>
              <a:t>ET </a:t>
            </a:r>
            <a:r>
              <a:rPr lang="fr-CH" sz="1600"/>
              <a:t>seulement si </a:t>
            </a:r>
          </a:p>
        </p:txBody>
      </p:sp>
      <p:sp>
        <p:nvSpPr>
          <p:cNvPr id="20494" name="AutoShape 14"/>
          <p:cNvSpPr>
            <a:spLocks noChangeArrowheads="1"/>
          </p:cNvSpPr>
          <p:nvPr/>
        </p:nvSpPr>
        <p:spPr bwMode="auto">
          <a:xfrm>
            <a:off x="1376363" y="4057650"/>
            <a:ext cx="2881312" cy="5429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rgbClr val="009999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009999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 dirty="0"/>
              <a:t>Pas encore suivi la </a:t>
            </a:r>
            <a:r>
              <a:rPr lang="fr-CH" sz="1400" dirty="0" smtClean="0"/>
              <a:t>11CO</a:t>
            </a:r>
            <a:endParaRPr lang="fr-CH" sz="1200" dirty="0"/>
          </a:p>
        </p:txBody>
      </p:sp>
      <p:sp>
        <p:nvSpPr>
          <p:cNvPr id="20495" name="AutoShape 15"/>
          <p:cNvSpPr>
            <a:spLocks noChangeArrowheads="1"/>
          </p:cNvSpPr>
          <p:nvPr/>
        </p:nvSpPr>
        <p:spPr bwMode="auto">
          <a:xfrm>
            <a:off x="1422400" y="5000625"/>
            <a:ext cx="2881313" cy="5429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rgbClr val="009999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009999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 dirty="0" smtClean="0"/>
              <a:t>11CO </a:t>
            </a:r>
            <a:r>
              <a:rPr lang="fr-CH" sz="1400" dirty="0"/>
              <a:t>en échec</a:t>
            </a:r>
            <a:endParaRPr lang="fr-CH" sz="1200" dirty="0"/>
          </a:p>
        </p:txBody>
      </p:sp>
      <p:sp>
        <p:nvSpPr>
          <p:cNvPr id="20496" name="AutoShape 16"/>
          <p:cNvSpPr>
            <a:spLocks noChangeArrowheads="1"/>
          </p:cNvSpPr>
          <p:nvPr/>
        </p:nvSpPr>
        <p:spPr bwMode="auto">
          <a:xfrm>
            <a:off x="5651500" y="5000625"/>
            <a:ext cx="1981200" cy="5429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rgbClr val="009999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009999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 dirty="0" smtClean="0"/>
              <a:t>11CO </a:t>
            </a:r>
            <a:r>
              <a:rPr lang="fr-CH" sz="1400" dirty="0"/>
              <a:t>avec 2 niveaux II </a:t>
            </a:r>
          </a:p>
          <a:p>
            <a:pPr algn="ctr"/>
            <a:r>
              <a:rPr lang="fr-CH" sz="1400" dirty="0"/>
              <a:t>à plus de 5</a:t>
            </a:r>
            <a:endParaRPr lang="fr-CH" sz="1200" dirty="0"/>
          </a:p>
        </p:txBody>
      </p:sp>
      <p:sp>
        <p:nvSpPr>
          <p:cNvPr id="20497" name="AutoShape 17"/>
          <p:cNvSpPr>
            <a:spLocks noChangeArrowheads="1"/>
          </p:cNvSpPr>
          <p:nvPr/>
        </p:nvSpPr>
        <p:spPr bwMode="auto">
          <a:xfrm>
            <a:off x="7947025" y="4957763"/>
            <a:ext cx="900113" cy="582612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rgbClr val="009999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009999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/>
              <a:t>niveaux I</a:t>
            </a:r>
            <a:endParaRPr lang="fr-CH" sz="1200"/>
          </a:p>
        </p:txBody>
      </p:sp>
      <p:sp>
        <p:nvSpPr>
          <p:cNvPr id="20498" name="AutoShape 18"/>
          <p:cNvSpPr>
            <a:spLocks noChangeArrowheads="1"/>
          </p:cNvSpPr>
          <p:nvPr/>
        </p:nvSpPr>
        <p:spPr bwMode="auto">
          <a:xfrm>
            <a:off x="5651500" y="4057650"/>
            <a:ext cx="3195638" cy="5429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rgbClr val="009999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009999">
                <a:alpha val="74998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fr-CH" sz="1400" dirty="0"/>
              <a:t>Immersion linguistique dans </a:t>
            </a:r>
          </a:p>
          <a:p>
            <a:pPr algn="ctr"/>
            <a:r>
              <a:rPr lang="fr-CH" sz="1400" dirty="0" smtClean="0"/>
              <a:t>l’autre </a:t>
            </a:r>
            <a:r>
              <a:rPr lang="fr-CH" sz="1400" dirty="0"/>
              <a:t>partie du canton </a:t>
            </a:r>
            <a:endParaRPr lang="fr-CH" sz="1200" dirty="0"/>
          </a:p>
        </p:txBody>
      </p:sp>
      <p:sp>
        <p:nvSpPr>
          <p:cNvPr id="30736" name="Text Box 19"/>
          <p:cNvSpPr txBox="1">
            <a:spLocks noChangeArrowheads="1"/>
          </p:cNvSpPr>
          <p:nvPr/>
        </p:nvSpPr>
        <p:spPr bwMode="auto">
          <a:xfrm>
            <a:off x="4841875" y="5113338"/>
            <a:ext cx="495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600"/>
              <a:t>ou</a:t>
            </a:r>
          </a:p>
        </p:txBody>
      </p:sp>
      <p:sp>
        <p:nvSpPr>
          <p:cNvPr id="30737" name="Text Box 20"/>
          <p:cNvSpPr txBox="1">
            <a:spLocks noChangeArrowheads="1"/>
          </p:cNvSpPr>
          <p:nvPr/>
        </p:nvSpPr>
        <p:spPr bwMode="auto">
          <a:xfrm>
            <a:off x="4841875" y="4148138"/>
            <a:ext cx="495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600"/>
              <a:t>ou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2681288" y="4576763"/>
            <a:ext cx="495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600"/>
              <a:t>ou</a:t>
            </a:r>
          </a:p>
        </p:txBody>
      </p:sp>
      <p:sp>
        <p:nvSpPr>
          <p:cNvPr id="30739" name="Line 22"/>
          <p:cNvSpPr>
            <a:spLocks noChangeShapeType="1"/>
          </p:cNvSpPr>
          <p:nvPr/>
        </p:nvSpPr>
        <p:spPr bwMode="auto">
          <a:xfrm>
            <a:off x="7723188" y="5268913"/>
            <a:ext cx="179387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30740" name="Group 30"/>
          <p:cNvGrpSpPr>
            <a:grpSpLocks/>
          </p:cNvGrpSpPr>
          <p:nvPr/>
        </p:nvGrpSpPr>
        <p:grpSpPr bwMode="auto">
          <a:xfrm>
            <a:off x="4481513" y="5724525"/>
            <a:ext cx="1395412" cy="674688"/>
            <a:chOff x="2823" y="3549"/>
            <a:chExt cx="879" cy="425"/>
          </a:xfrm>
        </p:grpSpPr>
        <p:sp>
          <p:nvSpPr>
            <p:cNvPr id="30743" name="AutoShape 24"/>
            <p:cNvSpPr>
              <a:spLocks noChangeArrowheads="1"/>
            </p:cNvSpPr>
            <p:nvPr/>
          </p:nvSpPr>
          <p:spPr bwMode="auto">
            <a:xfrm>
              <a:off x="2823" y="3549"/>
              <a:ext cx="879" cy="425"/>
            </a:xfrm>
            <a:prstGeom prst="flowChartExtract">
              <a:avLst/>
            </a:prstGeom>
            <a:solidFill>
              <a:srgbClr val="FF0000">
                <a:alpha val="47842"/>
              </a:srgbClr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CH" sz="1200" dirty="0"/>
                <a:t>Pas de </a:t>
              </a:r>
              <a:r>
                <a:rPr lang="fr-CH" sz="1200" dirty="0" smtClean="0"/>
                <a:t>12CO</a:t>
              </a:r>
              <a:endParaRPr lang="fr-CH" sz="1200" dirty="0"/>
            </a:p>
          </p:txBody>
        </p:sp>
        <p:sp>
          <p:nvSpPr>
            <p:cNvPr id="30744" name="Text Box 25"/>
            <p:cNvSpPr txBox="1">
              <a:spLocks noChangeArrowheads="1"/>
            </p:cNvSpPr>
            <p:nvPr/>
          </p:nvSpPr>
          <p:spPr bwMode="auto">
            <a:xfrm>
              <a:off x="3181" y="3571"/>
              <a:ext cx="19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CH" sz="1600"/>
                <a:t>!</a:t>
              </a:r>
            </a:p>
          </p:txBody>
        </p:sp>
      </p:grpSp>
      <p:sp>
        <p:nvSpPr>
          <p:cNvPr id="30741" name="Rectangle 28"/>
          <p:cNvSpPr>
            <a:spLocks noChangeArrowheads="1"/>
          </p:cNvSpPr>
          <p:nvPr/>
        </p:nvSpPr>
        <p:spPr bwMode="auto">
          <a:xfrm>
            <a:off x="5205413" y="295603"/>
            <a:ext cx="3470275" cy="52322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fr-CH" sz="1400" dirty="0">
                <a:solidFill>
                  <a:schemeClr val="bg1"/>
                </a:solidFill>
              </a:rPr>
              <a:t>Cycle </a:t>
            </a:r>
            <a:r>
              <a:rPr lang="fr-CH" sz="1400" dirty="0" smtClean="0">
                <a:solidFill>
                  <a:schemeClr val="bg1"/>
                </a:solidFill>
              </a:rPr>
              <a:t>d’orientation </a:t>
            </a:r>
            <a:endParaRPr lang="fr-CH" sz="1400" dirty="0">
              <a:solidFill>
                <a:schemeClr val="bg1"/>
              </a:solidFill>
            </a:endParaRPr>
          </a:p>
          <a:p>
            <a:pPr algn="ctr"/>
            <a:r>
              <a:rPr lang="fr-CH" sz="1400" dirty="0">
                <a:solidFill>
                  <a:schemeClr val="bg1"/>
                </a:solidFill>
              </a:rPr>
              <a:t>Loi de septembre 2009                                                       </a:t>
            </a:r>
          </a:p>
        </p:txBody>
      </p:sp>
      <p:sp>
        <p:nvSpPr>
          <p:cNvPr id="30742" name="Text Box 29"/>
          <p:cNvSpPr txBox="1">
            <a:spLocks noChangeArrowheads="1"/>
          </p:cNvSpPr>
          <p:nvPr/>
        </p:nvSpPr>
        <p:spPr bwMode="auto">
          <a:xfrm>
            <a:off x="7046913" y="4576763"/>
            <a:ext cx="495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H" sz="1600"/>
              <a:t>ou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1687</TotalTime>
  <Words>922</Words>
  <Application>Microsoft Macintosh PowerPoint</Application>
  <PresentationFormat>Présentation à l'écran (4:3)</PresentationFormat>
  <Paragraphs>236</Paragraphs>
  <Slides>12</Slides>
  <Notes>12</Notes>
  <HiddenSlides>0</HiddenSlides>
  <MMClips>0</MMClips>
  <ScaleCrop>false</ScaleCrop>
  <HeadingPairs>
    <vt:vector size="6" baseType="variant"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Thème Office</vt:lpstr>
      <vt:lpstr>1_Thème Office</vt:lpstr>
      <vt:lpstr>Image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Entrée à l’école enfantine Ecoles de Collombey-Muraz</dc:title>
  <dc:creator>Co Collombey</dc:creator>
  <cp:lastModifiedBy>Co Collombey</cp:lastModifiedBy>
  <cp:revision>90</cp:revision>
  <dcterms:created xsi:type="dcterms:W3CDTF">2013-05-29T08:13:07Z</dcterms:created>
  <dcterms:modified xsi:type="dcterms:W3CDTF">2016-11-15T09:42:55Z</dcterms:modified>
</cp:coreProperties>
</file>