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du titre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9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e du titre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72" name="Texte niveau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e du titre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8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C:\travaux\c-d\coutaz\web\images\p1.jpg" descr="C:\travaux\c-d\coutaz\web\images\p1.jpg"/>
          <p:cNvPicPr>
            <a:picLocks noChangeAspect="1"/>
          </p:cNvPicPr>
          <p:nvPr/>
        </p:nvPicPr>
        <p:blipFill>
          <a:blip r:embed="rId2"/>
          <a:srcRect t="4637"/>
          <a:stretch>
            <a:fillRect/>
          </a:stretch>
        </p:blipFill>
        <p:spPr>
          <a:xfrm>
            <a:off x="2771799" y="-1"/>
            <a:ext cx="5040562" cy="686015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BIENVENUE…"/>
          <p:cNvSpPr txBox="1"/>
          <p:nvPr/>
        </p:nvSpPr>
        <p:spPr>
          <a:xfrm>
            <a:off x="2771799" y="404664"/>
            <a:ext cx="5040562" cy="1503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BIENVENUE </a:t>
            </a:r>
          </a:p>
          <a:p>
            <a:pPr algn="ctr"/>
            <a:r>
              <a: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AU LYCÉE-COLLÈGE</a:t>
            </a:r>
          </a:p>
          <a:p>
            <a:pPr algn="ctr"/>
            <a:r>
              <a: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DE L’ABBAYE DE ST-MAURICE</a:t>
            </a:r>
          </a:p>
          <a:p>
            <a:pPr algn="ctr"/>
            <a:r>
              <a: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LYCA.CH</a:t>
            </a:r>
          </a:p>
        </p:txBody>
      </p:sp>
      <p:pic>
        <p:nvPicPr>
          <p:cNvPr id="111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2153"/>
            <a:ext cx="114538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LYCÉE-COLLÈGE DE L’ABBAYE DE SAINT-MAURICE"/>
          <p:cNvSpPr txBox="1"/>
          <p:nvPr/>
        </p:nvSpPr>
        <p:spPr>
          <a:xfrm rot="16200000">
            <a:off x="-2989774" y="3256279"/>
            <a:ext cx="62885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700" b="1">
                <a:solidFill>
                  <a:srgbClr val="A5002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B) Les conditions de passage…"/>
          <p:cNvSpPr txBox="1"/>
          <p:nvPr/>
        </p:nvSpPr>
        <p:spPr>
          <a:xfrm>
            <a:off x="2195735" y="692695"/>
            <a:ext cx="4680522" cy="1516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/>
            <a:r>
              <a:rPr sz="24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B) Les conditions de passage</a:t>
            </a:r>
          </a:p>
          <a:p>
            <a:pPr algn="just"/>
            <a:endParaRPr sz="2400">
              <a:solidFill>
                <a:srgbClr val="A50021"/>
              </a:solidFill>
              <a:latin typeface="Skia Regular"/>
              <a:ea typeface="Skia Regular"/>
              <a:cs typeface="Skia Regular"/>
              <a:sym typeface="Skia Regular"/>
            </a:endParaRPr>
          </a:p>
          <a:p>
            <a:pPr algn="just"/>
            <a:endParaRPr sz="2400" b="1" i="1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/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Venir au collège</a:t>
            </a:r>
          </a:p>
        </p:txBody>
      </p:sp>
      <p:sp>
        <p:nvSpPr>
          <p:cNvPr id="159" name="Légalement, on peut rentrer au Collège après la 10e ou la 11e du CO. Des conditions sont exigées, qui donnent une certaine « marge ».…"/>
          <p:cNvSpPr txBox="1"/>
          <p:nvPr/>
        </p:nvSpPr>
        <p:spPr>
          <a:xfrm>
            <a:off x="2267743" y="2492896"/>
            <a:ext cx="5773435" cy="246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2400"/>
              </a:spcBef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Légalement, on peut rentrer au Collège après la 10</a:t>
            </a:r>
            <a:r>
              <a:rPr sz="2000" baseline="30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ou la 11</a:t>
            </a:r>
            <a:r>
              <a:rPr sz="2000" baseline="30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du CO. Des conditions sont exigées, qui donnent une certaine « marge ».</a:t>
            </a:r>
          </a:p>
          <a:p>
            <a:pPr algn="just"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préavis des professeurs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du Cycle d’orientation sont très fiables.</a:t>
            </a:r>
          </a:p>
          <a:p>
            <a:pPr algn="just"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>
              <a:latin typeface="Skia Regular"/>
              <a:ea typeface="Skia Regular"/>
              <a:cs typeface="Skia Regular"/>
              <a:sym typeface="Skia Regular"/>
            </a:endParaRPr>
          </a:p>
        </p:txBody>
      </p:sp>
      <p:pic>
        <p:nvPicPr>
          <p:cNvPr id="160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es conditions en chiffres"/>
          <p:cNvSpPr txBox="1"/>
          <p:nvPr/>
        </p:nvSpPr>
        <p:spPr>
          <a:xfrm>
            <a:off x="2267743" y="764704"/>
            <a:ext cx="651532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Les conditions en chiffres</a:t>
            </a:r>
          </a:p>
        </p:txBody>
      </p:sp>
      <p:sp>
        <p:nvSpPr>
          <p:cNvPr id="164" name="Après la 10e CO…"/>
          <p:cNvSpPr txBox="1"/>
          <p:nvPr/>
        </p:nvSpPr>
        <p:spPr>
          <a:xfrm>
            <a:off x="2267743" y="1628799"/>
            <a:ext cx="6343710" cy="338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Clr>
                <a:srgbClr val="A50021"/>
              </a:buClr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Après la 10</a:t>
            </a:r>
            <a:r>
              <a:rPr sz="2000" b="1" baseline="300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CO</a:t>
            </a:r>
          </a:p>
          <a:p>
            <a:pPr>
              <a:buClr>
                <a:srgbClr val="A50021"/>
              </a:buClr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 b="1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3" indent="0">
              <a:buSzPct val="100000"/>
              <a:buChar char="✓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Être promu</a:t>
            </a:r>
          </a:p>
          <a:p>
            <a:pPr marL="1371600" lvl="3" indent="0">
              <a:buSzPct val="100000"/>
              <a:buChar char="✓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Moyenne générale ≥ 4,5</a:t>
            </a:r>
          </a:p>
          <a:p>
            <a:pPr marL="1371600" lvl="3" indent="0">
              <a:buSzPct val="100000"/>
              <a:buChar char="✓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4 N I dont 3 N I ≥ 4,5  (français, allemand, math, sciences)</a:t>
            </a:r>
          </a:p>
          <a:p>
            <a:pPr marL="1371600" lvl="3" indent="0">
              <a:buSzPct val="100000"/>
              <a:buChar char="✓"/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Si l’élève n’atteint pas ces conditions dans</a:t>
            </a: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une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des disciplines à niveau, il peut se présenter durant l’été à un examen de rattrapage dans la discipline concernée.</a:t>
            </a:r>
          </a:p>
        </p:txBody>
      </p:sp>
      <p:pic>
        <p:nvPicPr>
          <p:cNvPr id="165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es conditions en chiffres"/>
          <p:cNvSpPr txBox="1"/>
          <p:nvPr/>
        </p:nvSpPr>
        <p:spPr>
          <a:xfrm>
            <a:off x="2195735" y="1196751"/>
            <a:ext cx="6515329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Les conditions en chiffres</a:t>
            </a:r>
          </a:p>
        </p:txBody>
      </p:sp>
      <p:sp>
        <p:nvSpPr>
          <p:cNvPr id="169" name="Après la 11e CO…"/>
          <p:cNvSpPr txBox="1"/>
          <p:nvPr/>
        </p:nvSpPr>
        <p:spPr>
          <a:xfrm>
            <a:off x="2238145" y="1988840"/>
            <a:ext cx="6343710" cy="2724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3"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>
              <a:latin typeface="Skia Regular"/>
              <a:ea typeface="Skia Regular"/>
              <a:cs typeface="Skia Regular"/>
              <a:sym typeface="Skia Regular"/>
            </a:endParaRPr>
          </a:p>
          <a:p>
            <a:pPr>
              <a:buClr>
                <a:srgbClr val="A50021"/>
              </a:buClr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Après la 11</a:t>
            </a:r>
            <a:r>
              <a:rPr sz="2000" b="1" baseline="300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CO</a:t>
            </a:r>
          </a:p>
          <a:p>
            <a:pPr>
              <a:buClr>
                <a:srgbClr val="A50021"/>
              </a:buClr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 b="1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3" indent="0">
              <a:buSzPct val="100000"/>
              <a:buChar char="✓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Diplôme</a:t>
            </a:r>
          </a:p>
          <a:p>
            <a:pPr marL="1371600" lvl="3" indent="0">
              <a:buSzPct val="100000"/>
              <a:buChar char="✓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4 N I ou 3 N I et 1 N II ≥ 5</a:t>
            </a:r>
          </a:p>
          <a:p>
            <a:pPr marL="1371600" lvl="3" indent="0">
              <a:buSzPct val="100000"/>
              <a:buChar char="✓"/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Si l’élève n’atteint pas ces conditions dans </a:t>
            </a: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des disciplines à niveau, il peut se présenter durant l’été à un examen de rattrapage dans la discipline concernée.</a:t>
            </a:r>
          </a:p>
        </p:txBody>
      </p:sp>
      <p:pic>
        <p:nvPicPr>
          <p:cNvPr id="170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a motivation"/>
          <p:cNvSpPr txBox="1"/>
          <p:nvPr/>
        </p:nvSpPr>
        <p:spPr>
          <a:xfrm>
            <a:off x="2267743" y="692695"/>
            <a:ext cx="468052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La motivation</a:t>
            </a:r>
          </a:p>
        </p:txBody>
      </p:sp>
      <p:sp>
        <p:nvSpPr>
          <p:cNvPr id="174" name="Comme le collège a pour but de donner des connaissances précises dans les principaux domaines du savoir, une bonne motivation au travail est nécessaire."/>
          <p:cNvSpPr txBox="1"/>
          <p:nvPr/>
        </p:nvSpPr>
        <p:spPr>
          <a:xfrm>
            <a:off x="2267743" y="1556791"/>
            <a:ext cx="6624737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30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Comme le collège a pour but de donner des connaissances précises dans les principaux domaines du savoir, une </a:t>
            </a:r>
            <a:r>
              <a:rPr sz="2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bonne motivation au travail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est nécessaire.</a:t>
            </a:r>
          </a:p>
        </p:txBody>
      </p:sp>
      <p:pic>
        <p:nvPicPr>
          <p:cNvPr id="175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SCF6446.JPG" descr="DSCF6446.JPG"/>
          <p:cNvPicPr>
            <a:picLocks noChangeAspect="1"/>
          </p:cNvPicPr>
          <p:nvPr/>
        </p:nvPicPr>
        <p:blipFill>
          <a:blip r:embed="rId3"/>
          <a:srcRect t="18555" r="15278" b="17629"/>
          <a:stretch>
            <a:fillRect/>
          </a:stretch>
        </p:blipFill>
        <p:spPr>
          <a:xfrm>
            <a:off x="1475656" y="3501008"/>
            <a:ext cx="7668345" cy="336171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3. Le Lycée-Collège de l’Abbaye"/>
          <p:cNvSpPr txBox="1"/>
          <p:nvPr/>
        </p:nvSpPr>
        <p:spPr>
          <a:xfrm>
            <a:off x="2555775" y="1052736"/>
            <a:ext cx="540415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8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3. Le Lycée-Collège de l’Abbaye</a:t>
            </a:r>
          </a:p>
        </p:txBody>
      </p:sp>
      <p:pic>
        <p:nvPicPr>
          <p:cNvPr id="180" name="C:\Travaux\college\journée unité 2010\images2\mauriceg.jpg" descr="C:\Travaux\college\journée unité 2010\images2\mauric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1" y="1844824"/>
            <a:ext cx="2771801" cy="4024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Un établissement à dimension humaine…"/>
          <p:cNvSpPr txBox="1"/>
          <p:nvPr/>
        </p:nvSpPr>
        <p:spPr>
          <a:xfrm>
            <a:off x="2123727" y="260647"/>
            <a:ext cx="6048674" cy="15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endParaRPr sz="2400" b="1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 établissement à dimension humaine</a:t>
            </a:r>
          </a:p>
          <a:p>
            <a:pPr algn="ctr"/>
            <a:endParaRPr sz="2400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Effectifs 2019/2020</a:t>
            </a:r>
          </a:p>
        </p:txBody>
      </p:sp>
      <p:sp>
        <p:nvSpPr>
          <p:cNvPr id="185" name="1171 élèves ( 59 % filles)…"/>
          <p:cNvSpPr txBox="1"/>
          <p:nvPr/>
        </p:nvSpPr>
        <p:spPr>
          <a:xfrm>
            <a:off x="2843808" y="5085184"/>
            <a:ext cx="4468053" cy="216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1171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élèves ( 59 % filles)</a:t>
            </a:r>
          </a:p>
          <a:p>
            <a:pPr algn="ctr"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104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professeurs</a:t>
            </a:r>
          </a:p>
          <a:p>
            <a:pPr algn="ctr"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53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classes</a:t>
            </a:r>
          </a:p>
          <a:p>
            <a:pPr lvl="2" algn="ctr"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>
              <a:latin typeface="Skia Regular"/>
              <a:ea typeface="Skia Regular"/>
              <a:cs typeface="Skia Regular"/>
              <a:sym typeface="Skia Regular"/>
            </a:endParaRPr>
          </a:p>
        </p:txBody>
      </p:sp>
      <p:pic>
        <p:nvPicPr>
          <p:cNvPr id="186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504"/>
            <a:ext cx="1145387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DSCF7130.JPG" descr="DSCF7130.JPG"/>
          <p:cNvPicPr>
            <a:picLocks noChangeAspect="1"/>
          </p:cNvPicPr>
          <p:nvPr/>
        </p:nvPicPr>
        <p:blipFill>
          <a:blip r:embed="rId3"/>
          <a:srcRect t="15984" r="292" b="6849"/>
          <a:stretch>
            <a:fillRect/>
          </a:stretch>
        </p:blipFill>
        <p:spPr>
          <a:xfrm>
            <a:off x="2427645" y="2132856"/>
            <a:ext cx="5424261" cy="268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Un cadre multiséculaire…"/>
          <p:cNvSpPr txBox="1"/>
          <p:nvPr/>
        </p:nvSpPr>
        <p:spPr>
          <a:xfrm>
            <a:off x="1907703" y="620687"/>
            <a:ext cx="540415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 cadre multiséculaire…</a:t>
            </a:r>
          </a:p>
        </p:txBody>
      </p:sp>
      <p:pic>
        <p:nvPicPr>
          <p:cNvPr id="191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collège1.jpg" descr="collè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1" y="3501008"/>
            <a:ext cx="3528393" cy="289630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... et dynamique"/>
          <p:cNvSpPr txBox="1"/>
          <p:nvPr/>
        </p:nvSpPr>
        <p:spPr>
          <a:xfrm>
            <a:off x="1907703" y="1196751"/>
            <a:ext cx="540415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... et dynamique</a:t>
            </a:r>
          </a:p>
        </p:txBody>
      </p:sp>
      <p:sp>
        <p:nvSpPr>
          <p:cNvPr id="194" name="Une histoire de plus de 1500 ans"/>
          <p:cNvSpPr txBox="1"/>
          <p:nvPr/>
        </p:nvSpPr>
        <p:spPr>
          <a:xfrm>
            <a:off x="1763688" y="1988840"/>
            <a:ext cx="3024337" cy="182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80000"/>
              </a:lnSpc>
              <a:spcBef>
                <a:spcPts val="3000"/>
              </a:spcBef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Une histoire de plus de 1500 ans </a:t>
            </a:r>
          </a:p>
          <a:p>
            <a:pPr marL="342900" indent="-342900" algn="just">
              <a:lnSpc>
                <a:spcPct val="80000"/>
              </a:lnSpc>
              <a:spcBef>
                <a:spcPts val="3000"/>
              </a:spcBef>
              <a:buSzPct val="100000"/>
              <a:buFont typeface="Arial"/>
              <a:buChar char="•"/>
            </a:pPr>
            <a:endParaRPr>
              <a:latin typeface="Skia Regular"/>
              <a:ea typeface="Skia Regular"/>
              <a:cs typeface="Skia Regular"/>
              <a:sym typeface="Skia Regular"/>
            </a:endParaRPr>
          </a:p>
        </p:txBody>
      </p:sp>
      <p:pic>
        <p:nvPicPr>
          <p:cNvPr id="195" name="sweat.jpg" descr="swe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988840"/>
            <a:ext cx="3676192" cy="439248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Les soutiens en place"/>
          <p:cNvSpPr txBox="1"/>
          <p:nvPr/>
        </p:nvSpPr>
        <p:spPr>
          <a:xfrm>
            <a:off x="1691679" y="548679"/>
            <a:ext cx="568863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spcBef>
                <a:spcPts val="2400"/>
              </a:spcBef>
            </a:pPr>
            <a:r>
              <a:rPr sz="28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Les soutiens en place</a:t>
            </a:r>
          </a:p>
        </p:txBody>
      </p:sp>
      <p:sp>
        <p:nvSpPr>
          <p:cNvPr id="199" name="Repas sur place…"/>
          <p:cNvSpPr txBox="1"/>
          <p:nvPr/>
        </p:nvSpPr>
        <p:spPr>
          <a:xfrm>
            <a:off x="2153319" y="2083717"/>
            <a:ext cx="5954217" cy="3690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30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Repas</a:t>
            </a:r>
            <a:r>
              <a:rPr dirty="0"/>
              <a:t> sur place	</a:t>
            </a:r>
          </a:p>
          <a:p>
            <a:pPr marL="285750" indent="-285750">
              <a:lnSpc>
                <a:spcPct val="110000"/>
              </a:lnSpc>
              <a:spcBef>
                <a:spcPts val="3000"/>
              </a:spcBef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cours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méthodologie</a:t>
            </a:r>
            <a:br>
              <a:rPr sz="2000" dirty="0">
                <a:latin typeface="Arial"/>
                <a:ea typeface="Arial"/>
                <a:cs typeface="Arial"/>
                <a:sym typeface="Arial"/>
              </a:rPr>
            </a:br>
            <a:r>
              <a:rPr sz="2000" dirty="0">
                <a:latin typeface="Arial"/>
                <a:ea typeface="Arial"/>
                <a:cs typeface="Arial"/>
                <a:sym typeface="Arial"/>
              </a:rPr>
              <a:t>	- 6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cours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sur inscription</a:t>
            </a:r>
          </a:p>
          <a:p>
            <a:pPr marL="285750" indent="-285750">
              <a:lnSpc>
                <a:spcPct val="120000"/>
              </a:lnSpc>
              <a:spcBef>
                <a:spcPts val="3000"/>
              </a:spcBef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suivi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soigné</a:t>
            </a:r>
            <a:br>
              <a:rPr sz="2000" dirty="0">
                <a:latin typeface="Arial"/>
                <a:ea typeface="Arial"/>
                <a:cs typeface="Arial"/>
                <a:sym typeface="Arial"/>
              </a:rPr>
            </a:br>
            <a:r>
              <a:rPr sz="2000" dirty="0">
                <a:latin typeface="Arial"/>
                <a:ea typeface="Arial"/>
                <a:cs typeface="Arial"/>
                <a:sym typeface="Arial"/>
              </a:rPr>
              <a:t>	- les mi-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semestres</a:t>
            </a:r>
            <a:br>
              <a:rPr sz="2000" dirty="0">
                <a:latin typeface="Arial"/>
                <a:ea typeface="Arial"/>
                <a:cs typeface="Arial"/>
                <a:sym typeface="Arial"/>
              </a:rPr>
            </a:br>
            <a:r>
              <a:rPr sz="2000" dirty="0">
                <a:latin typeface="Arial"/>
                <a:ea typeface="Arial"/>
                <a:cs typeface="Arial"/>
                <a:sym typeface="Arial"/>
              </a:rPr>
              <a:t>	- les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cours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d’appui</a:t>
            </a:r>
            <a:br>
              <a:rPr sz="2000" dirty="0">
                <a:latin typeface="Arial"/>
                <a:ea typeface="Arial"/>
                <a:cs typeface="Arial"/>
                <a:sym typeface="Arial"/>
              </a:rPr>
            </a:br>
            <a:r>
              <a:rPr sz="2000" dirty="0">
                <a:latin typeface="Arial"/>
                <a:ea typeface="Arial"/>
                <a:cs typeface="Arial"/>
                <a:sym typeface="Arial"/>
              </a:rPr>
              <a:t>	- foyers/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internat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garçons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filles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sz="2000" dirty="0">
                <a:latin typeface="Arial"/>
                <a:ea typeface="Arial"/>
                <a:cs typeface="Arial"/>
                <a:sym typeface="Arial"/>
              </a:rPr>
            </a:br>
            <a:r>
              <a:rPr sz="2000" dirty="0"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200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Un accueil organisé"/>
          <p:cNvSpPr txBox="1"/>
          <p:nvPr/>
        </p:nvSpPr>
        <p:spPr>
          <a:xfrm>
            <a:off x="2195735" y="1340767"/>
            <a:ext cx="2781113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 accueil organisé</a:t>
            </a:r>
          </a:p>
        </p:txBody>
      </p:sp>
      <p:pic>
        <p:nvPicPr>
          <p:cNvPr id="202" name="Image illustrative de l'article Lycée-collège de l'Abbaye de Saint-Maurice" descr="Image illustrative de l'article Lycée-collège de l'Abbaye de Saint-Maur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524" y="4257352"/>
            <a:ext cx="1807807" cy="155679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  <p:pic>
        <p:nvPicPr>
          <p:cNvPr id="204" name="2-MLP_Travail_Etude.JPG" descr="2-MLP_Travail_Etu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400" y="5270500"/>
            <a:ext cx="1912597" cy="1434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logo-restaurant.png" descr="logo-restaura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156" y="1131570"/>
            <a:ext cx="1912518" cy="1738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logo-cafeteria.png" descr="logo-cafeteri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391" y="1944370"/>
            <a:ext cx="2116615" cy="1924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Mesures individualisées…"/>
          <p:cNvSpPr txBox="1"/>
          <p:nvPr/>
        </p:nvSpPr>
        <p:spPr>
          <a:xfrm>
            <a:off x="2051719" y="1844824"/>
            <a:ext cx="6696745" cy="35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ts val="3000"/>
              </a:spcBef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Mesures individualisées</a:t>
            </a:r>
          </a:p>
          <a:p>
            <a:pPr marL="1028700" lvl="1" indent="-285750" algn="just">
              <a:lnSpc>
                <a:spcPct val="80000"/>
              </a:lnSpc>
              <a:spcBef>
                <a:spcPts val="3000"/>
              </a:spcBef>
              <a:buSzPct val="100000"/>
              <a:buFont typeface="Arial"/>
              <a:buChar char="-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2 à 3 heures par semaine</a:t>
            </a:r>
          </a:p>
          <a:p>
            <a:pPr marL="1028700" lvl="1" indent="-285750" algn="just">
              <a:lnSpc>
                <a:spcPct val="80000"/>
              </a:lnSpc>
              <a:spcBef>
                <a:spcPts val="3000"/>
              </a:spcBef>
              <a:buSzPct val="100000"/>
              <a:buFont typeface="Arial"/>
              <a:buChar char="-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voire plus…</a:t>
            </a:r>
          </a:p>
          <a:p>
            <a:pPr marL="285750" indent="-285750" algn="just">
              <a:lnSpc>
                <a:spcPct val="80000"/>
              </a:lnSpc>
              <a:spcBef>
                <a:spcPts val="3000"/>
              </a:spcBef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Echanges linguistiques</a:t>
            </a:r>
          </a:p>
          <a:p>
            <a:pPr marL="285750" indent="-285750" algn="just">
              <a:lnSpc>
                <a:spcPct val="80000"/>
              </a:lnSpc>
              <a:spcBef>
                <a:spcPts val="3000"/>
              </a:spcBef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Bourses  </a:t>
            </a:r>
          </a:p>
        </p:txBody>
      </p:sp>
      <p:pic>
        <p:nvPicPr>
          <p:cNvPr id="209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Des offres adaptées"/>
          <p:cNvSpPr txBox="1"/>
          <p:nvPr/>
        </p:nvSpPr>
        <p:spPr>
          <a:xfrm>
            <a:off x="2195735" y="836712"/>
            <a:ext cx="2832012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Des offres adaptées</a:t>
            </a:r>
          </a:p>
        </p:txBody>
      </p:sp>
      <p:pic>
        <p:nvPicPr>
          <p:cNvPr id="211" name="ambiance_36.JPG" descr="ambiance_36.JPG"/>
          <p:cNvPicPr>
            <a:picLocks noChangeAspect="1"/>
          </p:cNvPicPr>
          <p:nvPr/>
        </p:nvPicPr>
        <p:blipFill>
          <a:blip r:embed="rId3"/>
          <a:srcRect l="11250" r="11804" b="5925"/>
          <a:stretch>
            <a:fillRect/>
          </a:stretch>
        </p:blipFill>
        <p:spPr>
          <a:xfrm>
            <a:off x="5926956" y="4195316"/>
            <a:ext cx="3042593" cy="244174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Les activités spéciales : les voyages d’étude, les  semaines à thèmes, les visites d’entreprises, les concours,…"/>
          <p:cNvSpPr txBox="1"/>
          <p:nvPr/>
        </p:nvSpPr>
        <p:spPr>
          <a:xfrm>
            <a:off x="2051719" y="764704"/>
            <a:ext cx="6552729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spcBef>
                <a:spcPts val="30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Les activités spéciales : les voyages d’étude, les  semaines à thèmes, les visites d’entreprises, les concours,…</a:t>
            </a:r>
          </a:p>
        </p:txBody>
      </p:sp>
      <p:pic>
        <p:nvPicPr>
          <p:cNvPr id="216" name="image15.jpeg" descr="image15.jpeg"/>
          <p:cNvPicPr>
            <a:picLocks noChangeAspect="1"/>
          </p:cNvPicPr>
          <p:nvPr/>
        </p:nvPicPr>
        <p:blipFill>
          <a:blip r:embed="rId3"/>
          <a:srcRect l="22481"/>
          <a:stretch>
            <a:fillRect/>
          </a:stretch>
        </p:blipFill>
        <p:spPr>
          <a:xfrm flipH="1">
            <a:off x="5508104" y="1916832"/>
            <a:ext cx="3635897" cy="3114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16.jpeg" descr="image1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75654" y="1920775"/>
            <a:ext cx="4867020" cy="3164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17.jpeg" descr="image17.jpeg"/>
          <p:cNvPicPr>
            <a:picLocks noChangeAspect="1"/>
          </p:cNvPicPr>
          <p:nvPr/>
        </p:nvPicPr>
        <p:blipFill>
          <a:blip r:embed="rId5"/>
          <a:srcRect t="24317" b="13144"/>
          <a:stretch>
            <a:fillRect/>
          </a:stretch>
        </p:blipFill>
        <p:spPr>
          <a:xfrm flipH="1">
            <a:off x="1475655" y="4928935"/>
            <a:ext cx="4112833" cy="1929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18.jpg" descr="image18.jpg"/>
          <p:cNvPicPr>
            <a:picLocks noChangeAspect="1"/>
          </p:cNvPicPr>
          <p:nvPr/>
        </p:nvPicPr>
        <p:blipFill>
          <a:blip r:embed="rId6"/>
          <a:srcRect b="17557"/>
          <a:stretch>
            <a:fillRect/>
          </a:stretch>
        </p:blipFill>
        <p:spPr>
          <a:xfrm flipH="1">
            <a:off x="5508104" y="3861048"/>
            <a:ext cx="3635896" cy="2996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Collège c'est bien+2006" descr="Collège c'est bien+20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12579">
            <a:off x="3972857" y="2688696"/>
            <a:ext cx="3555738" cy="253726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Une riche offre de formation"/>
          <p:cNvSpPr txBox="1"/>
          <p:nvPr/>
        </p:nvSpPr>
        <p:spPr>
          <a:xfrm>
            <a:off x="1979711" y="260647"/>
            <a:ext cx="3882143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Une riche offre de formation</a:t>
            </a:r>
          </a:p>
        </p:txBody>
      </p:sp>
      <p:sp>
        <p:nvSpPr>
          <p:cNvPr id="222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ES ÉTUDES GYMNASIALES AU COLLÈGE"/>
          <p:cNvSpPr txBox="1"/>
          <p:nvPr/>
        </p:nvSpPr>
        <p:spPr>
          <a:xfrm>
            <a:off x="1475655" y="332656"/>
            <a:ext cx="764452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LES ÉTUDES GYMNASIALES AU COLLÈGE</a:t>
            </a:r>
          </a:p>
        </p:txBody>
      </p:sp>
      <p:sp>
        <p:nvSpPr>
          <p:cNvPr id="115" name="Les objectifs et les débouchés…"/>
          <p:cNvSpPr txBox="1"/>
          <p:nvPr/>
        </p:nvSpPr>
        <p:spPr>
          <a:xfrm>
            <a:off x="2123727" y="1268759"/>
            <a:ext cx="5688633" cy="3566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609600" lvl="1" indent="-609600">
              <a:lnSpc>
                <a:spcPct val="90000"/>
              </a:lnSpc>
              <a:spcBef>
                <a:spcPts val="2400"/>
              </a:spcBef>
              <a:buSzPct val="100000"/>
              <a:buFont typeface="Arial"/>
              <a:buAutoNum type="arabicPeriod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Les objectifs et les débouchés</a:t>
            </a:r>
          </a:p>
          <a:p>
            <a:pPr marL="609600" lvl="1" indent="-609600">
              <a:lnSpc>
                <a:spcPct val="90000"/>
              </a:lnSpc>
              <a:spcBef>
                <a:spcPts val="2400"/>
              </a:spcBef>
              <a:buSzPct val="100000"/>
              <a:buFont typeface="Arial"/>
              <a:buAutoNum type="arabicPeriod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Les caractéristiques de la 1</a:t>
            </a:r>
            <a:r>
              <a:rPr sz="2400" baseline="30000">
                <a:latin typeface="Arial"/>
                <a:ea typeface="Arial"/>
                <a:cs typeface="Arial"/>
                <a:sym typeface="Arial"/>
              </a:rPr>
              <a:t>ère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année</a:t>
            </a:r>
          </a:p>
          <a:p>
            <a:pPr lvl="2" indent="457200">
              <a:lnSpc>
                <a:spcPct val="90000"/>
              </a:lnSpc>
              <a:spcBef>
                <a:spcPts val="2400"/>
              </a:spcBef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a)	Le programme</a:t>
            </a:r>
          </a:p>
          <a:p>
            <a:pPr marL="1066800" lvl="2" indent="-609600">
              <a:lnSpc>
                <a:spcPct val="90000"/>
              </a:lnSpc>
              <a:spcBef>
                <a:spcPts val="2400"/>
              </a:spcBef>
              <a:buSzPct val="100000"/>
              <a:buFont typeface="Arial"/>
              <a:buAutoNum type="alphaLcParenR" startAt="2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Les conditions de passage</a:t>
            </a:r>
          </a:p>
          <a:p>
            <a:pPr marL="609600" lvl="1" indent="-609600">
              <a:lnSpc>
                <a:spcPct val="90000"/>
              </a:lnSpc>
              <a:spcBef>
                <a:spcPts val="2400"/>
              </a:spcBef>
              <a:buSzPct val="100000"/>
              <a:buFont typeface="Arial"/>
              <a:buAutoNum type="arabicPeriod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Le Lycée-Collège de l’Abbaye</a:t>
            </a:r>
          </a:p>
        </p:txBody>
      </p:sp>
      <p:pic>
        <p:nvPicPr>
          <p:cNvPr id="116" name="image3.jpg" descr="image3.jpg"/>
          <p:cNvPicPr>
            <a:picLocks noChangeAspect="1"/>
          </p:cNvPicPr>
          <p:nvPr/>
        </p:nvPicPr>
        <p:blipFill>
          <a:blip r:embed="rId2"/>
          <a:srcRect t="36911" b="23495"/>
          <a:stretch>
            <a:fillRect/>
          </a:stretch>
        </p:blipFill>
        <p:spPr>
          <a:xfrm>
            <a:off x="1440161" y="4869159"/>
            <a:ext cx="7740351" cy="2051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LYCÉE-COLLÈGE DE L’ABBAYE DE SAINT-MAURICE"/>
          <p:cNvSpPr txBox="1"/>
          <p:nvPr/>
        </p:nvSpPr>
        <p:spPr>
          <a:xfrm rot="16200000">
            <a:off x="-2989774" y="3256279"/>
            <a:ext cx="62885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700" b="1">
                <a:solidFill>
                  <a:srgbClr val="A5002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Un temps de vie au Collège …"/>
          <p:cNvSpPr txBox="1"/>
          <p:nvPr/>
        </p:nvSpPr>
        <p:spPr>
          <a:xfrm>
            <a:off x="2915816" y="1490656"/>
            <a:ext cx="468052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 temps de vie au Collège …</a:t>
            </a:r>
          </a:p>
        </p:txBody>
      </p:sp>
      <p:pic>
        <p:nvPicPr>
          <p:cNvPr id="225" name="image20.jpg" descr="image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707" y="2420888"/>
            <a:ext cx="3521398" cy="2462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21.jpg" descr="image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848" y="2420888"/>
            <a:ext cx="3693774" cy="2462516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… un temps marquant pour la vie."/>
          <p:cNvSpPr txBox="1"/>
          <p:nvPr/>
        </p:nvSpPr>
        <p:spPr>
          <a:xfrm>
            <a:off x="2483768" y="5229200"/>
            <a:ext cx="5436604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… un temps marquant pour la vie.</a:t>
            </a:r>
          </a:p>
        </p:txBody>
      </p:sp>
      <p:pic>
        <p:nvPicPr>
          <p:cNvPr id="228" name="image2.jpg" descr="imag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Un passeport vers toutes les formations"/>
          <p:cNvSpPr txBox="1"/>
          <p:nvPr/>
        </p:nvSpPr>
        <p:spPr>
          <a:xfrm>
            <a:off x="2260738" y="1484783"/>
            <a:ext cx="4680522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 passeport vers toutes les formations</a:t>
            </a:r>
          </a:p>
        </p:txBody>
      </p:sp>
      <p:sp>
        <p:nvSpPr>
          <p:cNvPr id="121" name="un passeport vers toutes les formations supérieures (universités, EPF, HEP, HES…).…"/>
          <p:cNvSpPr txBox="1"/>
          <p:nvPr/>
        </p:nvSpPr>
        <p:spPr>
          <a:xfrm>
            <a:off x="2267743" y="2924943"/>
            <a:ext cx="6237525" cy="356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17500" indent="-317500">
              <a:spcBef>
                <a:spcPts val="1200"/>
              </a:spcBef>
              <a:buSzPct val="100000"/>
              <a:buFont typeface="Arial"/>
              <a:buChar char="•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un</a:t>
            </a:r>
            <a:r>
              <a: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passeport vers </a:t>
            </a:r>
            <a:r>
              <a:rPr sz="20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toutes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les formations supérieures</a:t>
            </a:r>
            <a:r>
              <a: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(universités, EPF, HEP, HES…).</a:t>
            </a:r>
          </a:p>
          <a:p>
            <a:pPr marL="317500" indent="-317500">
              <a:spcBef>
                <a:spcPts val="1200"/>
              </a:spcBef>
              <a:buSzPct val="100000"/>
              <a:buFont typeface="Arial"/>
              <a:buChar char="•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La voie utile pour la plus grande partie des métiers qui exigent un formation du type : juriste, médecin, ingénieur, professeur…</a:t>
            </a:r>
          </a:p>
          <a:p>
            <a:pPr marL="317500" indent="-317500">
              <a:spcBef>
                <a:spcPts val="1200"/>
              </a:spcBef>
              <a:buSzPct val="100000"/>
              <a:buFont typeface="Arial"/>
              <a:buChar char="•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Une formation qui inclut la maîtrise de langues étrangères qui permet d’envisager une formation ailleurs dans le monde.</a:t>
            </a:r>
          </a:p>
          <a:p>
            <a:pPr>
              <a:spcBef>
                <a:spcPts val="1200"/>
              </a:spcBef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Les objectifs et les débouchés"/>
          <p:cNvSpPr txBox="1"/>
          <p:nvPr/>
        </p:nvSpPr>
        <p:spPr>
          <a:xfrm>
            <a:off x="1835695" y="548679"/>
            <a:ext cx="532547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711200" lvl="1" indent="-711200">
              <a:spcBef>
                <a:spcPts val="2400"/>
              </a:spcBef>
              <a:buClr>
                <a:srgbClr val="A50021"/>
              </a:buClr>
              <a:buSzPct val="100000"/>
              <a:buFont typeface="Arial"/>
              <a:buAutoNum type="arabicPeriod"/>
            </a:pPr>
            <a:r>
              <a:rPr sz="28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Les objectifs et les débouchés</a:t>
            </a:r>
          </a:p>
        </p:txBody>
      </p:sp>
      <p:sp>
        <p:nvSpPr>
          <p:cNvPr id="124" name="LYCÉE-COLLÈGE DE L’ABBAYE DE SAINT-MAURICE"/>
          <p:cNvSpPr txBox="1"/>
          <p:nvPr/>
        </p:nvSpPr>
        <p:spPr>
          <a:xfrm rot="16200000">
            <a:off x="-2989774" y="3256279"/>
            <a:ext cx="62885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700" b="1">
                <a:solidFill>
                  <a:srgbClr val="A5002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Un bagage complet pour l’avenir"/>
          <p:cNvSpPr txBox="1"/>
          <p:nvPr/>
        </p:nvSpPr>
        <p:spPr>
          <a:xfrm>
            <a:off x="2195735" y="332656"/>
            <a:ext cx="6264697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 bagage complet pour l’avenir</a:t>
            </a:r>
          </a:p>
        </p:txBody>
      </p:sp>
      <p:sp>
        <p:nvSpPr>
          <p:cNvPr id="127" name="Une formation humaniste qui forge un esprit critique et qui permet d’affronter les défis du monde moderne.…"/>
          <p:cNvSpPr txBox="1"/>
          <p:nvPr/>
        </p:nvSpPr>
        <p:spPr>
          <a:xfrm>
            <a:off x="2123727" y="908719"/>
            <a:ext cx="6237525" cy="405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17500" indent="-317500">
              <a:spcBef>
                <a:spcPts val="1200"/>
              </a:spcBef>
              <a:buSzPct val="100000"/>
              <a:buFont typeface="Arial"/>
              <a:buChar char="•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Une formation humaniste qui forge un esprit critique et qui permet d’affronter les défis du monde moderne.</a:t>
            </a:r>
          </a:p>
          <a:p>
            <a:pPr marL="317500" indent="-317500">
              <a:spcBef>
                <a:spcPts val="1200"/>
              </a:spcBef>
              <a:buSzPct val="100000"/>
              <a:buFont typeface="Arial"/>
              <a:buChar char="•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Un contact privilégié </a:t>
            </a:r>
          </a:p>
          <a:p>
            <a:pPr marL="317500" indent="-317500">
              <a:spcBef>
                <a:spcPts val="1200"/>
              </a:spcBef>
              <a:buSzPct val="100000"/>
              <a:buFont typeface="Arial"/>
              <a:buChar char="-"/>
            </a:pPr>
            <a:r>
              <a:rPr sz="2000" i="1">
                <a:latin typeface="Arial"/>
                <a:ea typeface="Arial"/>
                <a:cs typeface="Arial"/>
                <a:sym typeface="Arial"/>
              </a:rPr>
              <a:t>avec le monde culturel :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théâtre, livres, cafés littéraires,…</a:t>
            </a:r>
          </a:p>
          <a:p>
            <a:pPr marL="317500" indent="-317500">
              <a:spcBef>
                <a:spcPts val="1200"/>
              </a:spcBef>
              <a:buSzPct val="100000"/>
              <a:buFont typeface="Arial"/>
              <a:buChar char="-"/>
            </a:pPr>
            <a:r>
              <a:rPr sz="2000" i="1">
                <a:latin typeface="Arial"/>
                <a:ea typeface="Arial"/>
                <a:cs typeface="Arial"/>
                <a:sym typeface="Arial"/>
              </a:rPr>
              <a:t>avec le monde scientifique et professionnel :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colloques, conférences, semaines thématiques,…</a:t>
            </a:r>
          </a:p>
          <a:p>
            <a:pPr marL="317500" indent="-317500">
              <a:spcBef>
                <a:spcPts val="1200"/>
              </a:spcBef>
              <a:buSzPct val="100000"/>
              <a:buFont typeface="Arial"/>
              <a:buChar char="-"/>
            </a:pPr>
            <a:r>
              <a:rPr sz="2000" i="1">
                <a:latin typeface="Arial"/>
                <a:ea typeface="Arial"/>
                <a:cs typeface="Arial"/>
                <a:sym typeface="Arial"/>
              </a:rPr>
              <a:t>avec le monde intellectuel :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dissertations,  place privilégiée accordée à la philosophie,…</a:t>
            </a:r>
          </a:p>
        </p:txBody>
      </p:sp>
      <p:pic>
        <p:nvPicPr>
          <p:cNvPr id="128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deco_22.JPG" descr="deco_22.JPG"/>
          <p:cNvPicPr>
            <a:picLocks noChangeAspect="1"/>
          </p:cNvPicPr>
          <p:nvPr/>
        </p:nvPicPr>
        <p:blipFill>
          <a:blip r:embed="rId3"/>
          <a:srcRect t="25684" b="38883"/>
          <a:stretch>
            <a:fillRect/>
          </a:stretch>
        </p:blipFill>
        <p:spPr>
          <a:xfrm>
            <a:off x="1463234" y="5077295"/>
            <a:ext cx="7680767" cy="181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LYCÉE-COLLÈGE DE L’ABBAYE DE SAINT-MAURICE"/>
          <p:cNvSpPr txBox="1"/>
          <p:nvPr/>
        </p:nvSpPr>
        <p:spPr>
          <a:xfrm rot="16200000">
            <a:off x="-2989774" y="3256279"/>
            <a:ext cx="62885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700" b="1">
                <a:solidFill>
                  <a:srgbClr val="A5002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2. Les caractéristiques et les choix…"/>
          <p:cNvSpPr txBox="1"/>
          <p:nvPr/>
        </p:nvSpPr>
        <p:spPr>
          <a:xfrm>
            <a:off x="2051719" y="692695"/>
            <a:ext cx="6552729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0"/>
            <a:r>
              <a:rPr sz="28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2. Les caractéristiques et les choix </a:t>
            </a:r>
          </a:p>
          <a:p>
            <a:pPr lvl="1" indent="0"/>
            <a:r>
              <a:rPr sz="28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   de la première année</a:t>
            </a:r>
          </a:p>
        </p:txBody>
      </p:sp>
      <p:pic>
        <p:nvPicPr>
          <p:cNvPr id="133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deco_31.JPG" descr="deco_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2132856"/>
            <a:ext cx="6480721" cy="420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LYCÉE-COLLÈGE DE L’ABBAYE DE SAINT-MAURICE"/>
          <p:cNvSpPr txBox="1"/>
          <p:nvPr/>
        </p:nvSpPr>
        <p:spPr>
          <a:xfrm rot="16200000">
            <a:off x="-2989774" y="3256279"/>
            <a:ext cx="62885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700" b="1">
                <a:solidFill>
                  <a:srgbClr val="A5002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e programme…"/>
          <p:cNvSpPr txBox="1"/>
          <p:nvPr/>
        </p:nvSpPr>
        <p:spPr>
          <a:xfrm>
            <a:off x="2267743" y="908720"/>
            <a:ext cx="5976666" cy="4507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sz="2000">
              <a:solidFill>
                <a:srgbClr val="A50021"/>
              </a:solidFill>
              <a:latin typeface="Skia Regular"/>
              <a:ea typeface="Skia Regular"/>
              <a:cs typeface="Skia Regular"/>
              <a:sym typeface="Skia Regular"/>
            </a:endParaRPr>
          </a:p>
          <a:p>
            <a:pPr marL="609600" indent="-609600">
              <a:buClr>
                <a:srgbClr val="A50021"/>
              </a:buClr>
              <a:buSzPct val="100000"/>
              <a:buFont typeface="Arial"/>
              <a:buAutoNum type="alphaUcParenR"/>
            </a:pPr>
            <a:r>
              <a:rPr sz="24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 programme</a:t>
            </a:r>
          </a:p>
          <a:p>
            <a:pPr marL="457200" indent="-457200">
              <a:buClr>
                <a:srgbClr val="A50021"/>
              </a:buClr>
              <a:buSzPct val="100000"/>
              <a:buFont typeface="Skia Regular"/>
              <a:buAutoNum type="alphaUcParenR"/>
            </a:pPr>
            <a:endParaRPr sz="2000">
              <a:solidFill>
                <a:srgbClr val="A50021"/>
              </a:solidFill>
              <a:latin typeface="Skia Regular"/>
              <a:ea typeface="Skia Regular"/>
              <a:cs typeface="Skia Regular"/>
              <a:sym typeface="Skia Regular"/>
            </a:endParaRPr>
          </a:p>
          <a:p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 cursus à choix</a:t>
            </a:r>
          </a:p>
          <a:p>
            <a:endParaRPr sz="2000">
              <a:latin typeface="Skia Regular"/>
              <a:ea typeface="Skia Regular"/>
              <a:cs typeface="Skia Regular"/>
              <a:sym typeface="Skia Regular"/>
            </a:endParaRPr>
          </a:p>
          <a:p>
            <a:r>
              <a:rPr sz="2000">
                <a:latin typeface="Arial"/>
                <a:ea typeface="Arial"/>
                <a:cs typeface="Arial"/>
                <a:sym typeface="Arial"/>
              </a:rPr>
              <a:t>En  1</a:t>
            </a:r>
            <a:r>
              <a:rPr sz="2000" baseline="30000">
                <a:latin typeface="Arial"/>
                <a:ea typeface="Arial"/>
                <a:cs typeface="Arial"/>
                <a:sym typeface="Arial"/>
              </a:rPr>
              <a:t>ère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année : </a:t>
            </a:r>
          </a:p>
          <a:p>
            <a:endParaRPr sz="2000">
              <a:latin typeface="Arial"/>
              <a:ea typeface="Arial"/>
              <a:cs typeface="Arial"/>
              <a:sym typeface="Arial"/>
            </a:endParaRPr>
          </a:p>
          <a:p>
            <a:r>
              <a:rPr sz="2000" b="1">
                <a:latin typeface="Arial"/>
                <a:ea typeface="Arial"/>
                <a:cs typeface="Arial"/>
                <a:sym typeface="Arial"/>
              </a:rPr>
              <a:t>Option Classique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: 5 h/semaine de latin</a:t>
            </a:r>
          </a:p>
          <a:p>
            <a:pPr lvl="2">
              <a:lnSpc>
                <a:spcPct val="120000"/>
              </a:lnSpc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endParaRPr sz="2000">
              <a:latin typeface="Arial"/>
              <a:ea typeface="Arial"/>
              <a:cs typeface="Arial"/>
              <a:sym typeface="Arial"/>
            </a:endParaRPr>
          </a:p>
          <a:p>
            <a:endParaRPr sz="200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00"/>
              </a:lnSpc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Option Moderne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: 3 h/semaine d’italien + 2 h/semaine d’économie </a:t>
            </a:r>
          </a:p>
        </p:txBody>
      </p:sp>
      <p:pic>
        <p:nvPicPr>
          <p:cNvPr id="138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a grille horaire…"/>
          <p:cNvSpPr txBox="1"/>
          <p:nvPr/>
        </p:nvSpPr>
        <p:spPr>
          <a:xfrm>
            <a:off x="1979712" y="620688"/>
            <a:ext cx="2736304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La grille horaire</a:t>
            </a:r>
          </a:p>
          <a:p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de la </a:t>
            </a:r>
          </a:p>
          <a:p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première année</a:t>
            </a:r>
          </a:p>
        </p:txBody>
      </p:sp>
      <p:graphicFrame>
        <p:nvGraphicFramePr>
          <p:cNvPr id="142" name="Tableau"/>
          <p:cNvGraphicFramePr/>
          <p:nvPr/>
        </p:nvGraphicFramePr>
        <p:xfrm>
          <a:off x="4967808" y="196552"/>
          <a:ext cx="3564633" cy="812105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7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Tronc commun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Français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Allemand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Anglais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Mathématiques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Biologie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Géographie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Economie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0/2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Arts (musique, arts visuels)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Education physique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3/2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Ethique et culture religieuse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Total sans options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27/28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 gridSpan="2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500" b="0" i="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Choix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Choix      1 )   latin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040">
                <a:tc gridSpan="2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500" b="0" i="0">
                          <a:latin typeface="Skia Regular"/>
                          <a:ea typeface="Skia Regular"/>
                          <a:cs typeface="Skia Regular"/>
                          <a:sym typeface="Skia Regular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Choix     2 )   italien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                      économie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0040">
                <a:tc gridSpan="2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500" b="0" i="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Total général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32/33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143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e choix de la filière bilingue"/>
          <p:cNvSpPr txBox="1"/>
          <p:nvPr/>
        </p:nvSpPr>
        <p:spPr>
          <a:xfrm>
            <a:off x="2267743" y="548679"/>
            <a:ext cx="5544617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 choix de la filière bilingue</a:t>
            </a:r>
          </a:p>
        </p:txBody>
      </p:sp>
      <p:sp>
        <p:nvSpPr>
          <p:cNvPr id="147" name="Mise en place d’une filière bilingue: anglais depuis 2014…"/>
          <p:cNvSpPr txBox="1"/>
          <p:nvPr/>
        </p:nvSpPr>
        <p:spPr>
          <a:xfrm>
            <a:off x="1331640" y="1147612"/>
            <a:ext cx="6696744" cy="3043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lvl="2">
              <a:spcBef>
                <a:spcPts val="600"/>
              </a:spcBef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Mise en place d’une </a:t>
            </a: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filière bilingue: anglais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depuis 2014</a:t>
            </a:r>
          </a:p>
          <a:p>
            <a:pPr lvl="2">
              <a:spcBef>
                <a:spcPts val="600"/>
              </a:spcBef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3">
              <a:spcBef>
                <a:spcPts val="600"/>
              </a:spcBef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Modèle en immersion (2 à 6 périodes en anglais chaque année)</a:t>
            </a:r>
          </a:p>
          <a:p>
            <a:pPr lvl="3" algn="just">
              <a:spcBef>
                <a:spcPts val="600"/>
              </a:spcBef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Min. 25 élèves, max. 75, critère: note d’anglais en 10</a:t>
            </a:r>
            <a:r>
              <a:rPr sz="2000" baseline="30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ou 11</a:t>
            </a:r>
            <a:r>
              <a:rPr sz="2000" baseline="30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CO</a:t>
            </a:r>
          </a:p>
          <a:p>
            <a:pPr lvl="3" algn="just">
              <a:spcBef>
                <a:spcPts val="600"/>
              </a:spcBef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ambiance_39.JPG" descr="ambiance_39.JPG"/>
          <p:cNvPicPr>
            <a:picLocks noChangeAspect="1"/>
          </p:cNvPicPr>
          <p:nvPr/>
        </p:nvPicPr>
        <p:blipFill>
          <a:blip r:embed="rId3"/>
          <a:srcRect l="2516" t="21955" r="167" b="12480"/>
          <a:stretch>
            <a:fillRect/>
          </a:stretch>
        </p:blipFill>
        <p:spPr>
          <a:xfrm>
            <a:off x="2555775" y="4005064"/>
            <a:ext cx="5318828" cy="240722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n cours de 1ère année, choix de l’Option spécifique"/>
          <p:cNvSpPr txBox="1"/>
          <p:nvPr/>
        </p:nvSpPr>
        <p:spPr>
          <a:xfrm>
            <a:off x="2042864" y="735087"/>
            <a:ext cx="677760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sz="2400">
                <a:solidFill>
                  <a:srgbClr val="A50021"/>
                </a:solidFill>
                <a:latin typeface="Skia Regular"/>
                <a:ea typeface="Skia Regular"/>
                <a:cs typeface="Skia Regular"/>
                <a:sym typeface="Skia Regular"/>
              </a:rPr>
              <a:t>En cours de 1</a:t>
            </a:r>
            <a:r>
              <a:rPr sz="2400" baseline="30000">
                <a:solidFill>
                  <a:srgbClr val="A50021"/>
                </a:solidFill>
                <a:latin typeface="Skia Regular"/>
                <a:ea typeface="Skia Regular"/>
                <a:cs typeface="Skia Regular"/>
                <a:sym typeface="Skia Regular"/>
              </a:rPr>
              <a:t>ère</a:t>
            </a:r>
            <a:r>
              <a:rPr sz="2400">
                <a:solidFill>
                  <a:srgbClr val="A50021"/>
                </a:solidFill>
                <a:latin typeface="Skia Regular"/>
                <a:ea typeface="Skia Regular"/>
                <a:cs typeface="Skia Regular"/>
                <a:sym typeface="Skia Regular"/>
              </a:rPr>
              <a:t> année, choix de l’Option spécifique</a:t>
            </a:r>
          </a:p>
        </p:txBody>
      </p:sp>
      <p:graphicFrame>
        <p:nvGraphicFramePr>
          <p:cNvPr id="153" name="Tableau"/>
          <p:cNvGraphicFramePr/>
          <p:nvPr/>
        </p:nvGraphicFramePr>
        <p:xfrm>
          <a:off x="2051719" y="2636911"/>
          <a:ext cx="7092282" cy="360040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52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80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Latin      avec anglais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              avec grec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CLASSIQUE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4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Espagnol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Italien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LANGUES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MODERNES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3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Economie et Droit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ECONOMIE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4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Arts visuels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ARTISTIQUE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597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Sciences expérimentales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(en 3e : Biochimie-chimie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             Physique-application des mathématiques 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SCIENTIFIQUE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4" name="L’élève choisit une option spécifique pour les 4 dernières années de son parcours."/>
          <p:cNvSpPr txBox="1"/>
          <p:nvPr/>
        </p:nvSpPr>
        <p:spPr>
          <a:xfrm>
            <a:off x="2051719" y="1700808"/>
            <a:ext cx="648072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400"/>
              </a:spcBef>
            </a:pPr>
            <a:r>
              <a:rPr>
                <a:latin typeface="Arial"/>
                <a:ea typeface="Arial"/>
                <a:cs typeface="Arial"/>
                <a:sym typeface="Arial"/>
              </a:rPr>
              <a:t>L’élève choisit </a:t>
            </a:r>
            <a:r>
              <a:rPr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option spécifique </a:t>
            </a:r>
            <a:r>
              <a:rPr>
                <a:latin typeface="Arial"/>
                <a:ea typeface="Arial"/>
                <a:cs typeface="Arial"/>
                <a:sym typeface="Arial"/>
              </a:rPr>
              <a:t>pour les 4 dernières années de son parcours. </a:t>
            </a:r>
          </a:p>
        </p:txBody>
      </p:sp>
      <p:pic>
        <p:nvPicPr>
          <p:cNvPr id="155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2" animBg="1" advAuto="0"/>
      <p:bldP spid="154" grpId="1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D9D9D9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822</Words>
  <Application>Microsoft Macintosh PowerPoint</Application>
  <PresentationFormat>Affichage à l'écran (4:3)</PresentationFormat>
  <Paragraphs>164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Avenir Roman</vt:lpstr>
      <vt:lpstr>Calibri</vt:lpstr>
      <vt:lpstr>Helvetica</vt:lpstr>
      <vt:lpstr>Skia Regular</vt:lpstr>
      <vt:lpstr>Default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VOUILLOZ Alexandre</dc:creator>
  <cp:lastModifiedBy>Aurélie Monti</cp:lastModifiedBy>
  <cp:revision>2</cp:revision>
  <dcterms:modified xsi:type="dcterms:W3CDTF">2020-12-11T13:06:58Z</dcterms:modified>
</cp:coreProperties>
</file>