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8" r:id="rId2"/>
    <p:sldId id="259" r:id="rId3"/>
    <p:sldId id="350" r:id="rId4"/>
    <p:sldId id="456" r:id="rId5"/>
    <p:sldId id="458" r:id="rId6"/>
    <p:sldId id="477" r:id="rId7"/>
    <p:sldId id="478" r:id="rId8"/>
    <p:sldId id="776" r:id="rId9"/>
    <p:sldId id="777" r:id="rId10"/>
    <p:sldId id="451" r:id="rId11"/>
    <p:sldId id="778" r:id="rId12"/>
    <p:sldId id="779" r:id="rId13"/>
    <p:sldId id="780" r:id="rId14"/>
    <p:sldId id="781" r:id="rId15"/>
    <p:sldId id="297" r:id="rId16"/>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7A36F"/>
    <a:srgbClr val="F56BE1"/>
    <a:srgbClr val="3627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EF4E5A-D6BD-4701-A716-7F50743CBA3E}"/>
              </a:ext>
            </a:extLst>
          </p:cNvPr>
          <p:cNvSpPr>
            <a:spLocks noGrp="1"/>
          </p:cNvSpPr>
          <p:nvPr>
            <p:ph type="hdr" sz="quarter"/>
          </p:nvPr>
        </p:nvSpPr>
        <p:spPr>
          <a:xfrm>
            <a:off x="2" y="2"/>
            <a:ext cx="3078163" cy="512762"/>
          </a:xfrm>
          <a:prstGeom prst="rect">
            <a:avLst/>
          </a:prstGeom>
        </p:spPr>
        <p:txBody>
          <a:bodyPr vert="horz" lIns="91700" tIns="45850" rIns="91700" bIns="4585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0CED2280-A6C8-4ED7-8179-A47BC11018E9}"/>
              </a:ext>
            </a:extLst>
          </p:cNvPr>
          <p:cNvSpPr>
            <a:spLocks noGrp="1"/>
          </p:cNvSpPr>
          <p:nvPr>
            <p:ph type="dt" sz="quarter" idx="1"/>
          </p:nvPr>
        </p:nvSpPr>
        <p:spPr>
          <a:xfrm>
            <a:off x="4024314" y="2"/>
            <a:ext cx="3078162" cy="512762"/>
          </a:xfrm>
          <a:prstGeom prst="rect">
            <a:avLst/>
          </a:prstGeom>
        </p:spPr>
        <p:txBody>
          <a:bodyPr vert="horz" lIns="91700" tIns="45850" rIns="91700" bIns="45850" rtlCol="0"/>
          <a:lstStyle>
            <a:lvl1pPr algn="r">
              <a:defRPr sz="1200"/>
            </a:lvl1pPr>
          </a:lstStyle>
          <a:p>
            <a:fld id="{877A1FEC-B86E-4724-9FD8-512CF0419633}" type="datetimeFigureOut">
              <a:rPr lang="fr-CH" smtClean="0"/>
              <a:t>27.09.2021</a:t>
            </a:fld>
            <a:endParaRPr lang="fr-CH"/>
          </a:p>
        </p:txBody>
      </p:sp>
      <p:sp>
        <p:nvSpPr>
          <p:cNvPr id="4" name="Espace réservé du pied de page 3">
            <a:extLst>
              <a:ext uri="{FF2B5EF4-FFF2-40B4-BE49-F238E27FC236}">
                <a16:creationId xmlns:a16="http://schemas.microsoft.com/office/drawing/2014/main" id="{966A6385-A0A8-4042-897B-922BCA8BB50C}"/>
              </a:ext>
            </a:extLst>
          </p:cNvPr>
          <p:cNvSpPr>
            <a:spLocks noGrp="1"/>
          </p:cNvSpPr>
          <p:nvPr>
            <p:ph type="ftr" sz="quarter" idx="2"/>
          </p:nvPr>
        </p:nvSpPr>
        <p:spPr>
          <a:xfrm>
            <a:off x="2" y="9721851"/>
            <a:ext cx="3078163" cy="512762"/>
          </a:xfrm>
          <a:prstGeom prst="rect">
            <a:avLst/>
          </a:prstGeom>
        </p:spPr>
        <p:txBody>
          <a:bodyPr vert="horz" lIns="91700" tIns="45850" rIns="91700" bIns="4585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C7213BDB-8EA4-43EE-9527-29EF9685BE8D}"/>
              </a:ext>
            </a:extLst>
          </p:cNvPr>
          <p:cNvSpPr>
            <a:spLocks noGrp="1"/>
          </p:cNvSpPr>
          <p:nvPr>
            <p:ph type="sldNum" sz="quarter" idx="3"/>
          </p:nvPr>
        </p:nvSpPr>
        <p:spPr>
          <a:xfrm>
            <a:off x="4024314" y="9721851"/>
            <a:ext cx="3078162" cy="512762"/>
          </a:xfrm>
          <a:prstGeom prst="rect">
            <a:avLst/>
          </a:prstGeom>
        </p:spPr>
        <p:txBody>
          <a:bodyPr vert="horz" lIns="91700" tIns="45850" rIns="91700" bIns="45850" rtlCol="0" anchor="b"/>
          <a:lstStyle>
            <a:lvl1pPr algn="r">
              <a:defRPr sz="1200"/>
            </a:lvl1pPr>
          </a:lstStyle>
          <a:p>
            <a:fld id="{76BCF38B-2365-4B3D-959D-F61B87297F7E}" type="slidenum">
              <a:rPr lang="fr-CH" smtClean="0"/>
              <a:t>‹N°›</a:t>
            </a:fld>
            <a:endParaRPr lang="fr-CH"/>
          </a:p>
        </p:txBody>
      </p:sp>
    </p:spTree>
    <p:extLst>
      <p:ext uri="{BB962C8B-B14F-4D97-AF65-F5344CB8AC3E}">
        <p14:creationId xmlns:p14="http://schemas.microsoft.com/office/powerpoint/2010/main" val="3071547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3078427" cy="513509"/>
          </a:xfrm>
          <a:prstGeom prst="rect">
            <a:avLst/>
          </a:prstGeom>
        </p:spPr>
        <p:txBody>
          <a:bodyPr vert="horz" lIns="99357" tIns="49678" rIns="99357" bIns="49678" rtlCol="0"/>
          <a:lstStyle>
            <a:lvl1pPr algn="l">
              <a:defRPr sz="1400"/>
            </a:lvl1pPr>
          </a:lstStyle>
          <a:p>
            <a:endParaRPr lang="fr-CH"/>
          </a:p>
        </p:txBody>
      </p:sp>
      <p:sp>
        <p:nvSpPr>
          <p:cNvPr id="3" name="Espace réservé de la date 2"/>
          <p:cNvSpPr>
            <a:spLocks noGrp="1"/>
          </p:cNvSpPr>
          <p:nvPr>
            <p:ph type="dt" idx="1"/>
          </p:nvPr>
        </p:nvSpPr>
        <p:spPr>
          <a:xfrm>
            <a:off x="4023995" y="1"/>
            <a:ext cx="3078427" cy="513509"/>
          </a:xfrm>
          <a:prstGeom prst="rect">
            <a:avLst/>
          </a:prstGeom>
        </p:spPr>
        <p:txBody>
          <a:bodyPr vert="horz" lIns="99357" tIns="49678" rIns="99357" bIns="49678" rtlCol="0"/>
          <a:lstStyle>
            <a:lvl1pPr algn="r">
              <a:defRPr sz="1400"/>
            </a:lvl1pPr>
          </a:lstStyle>
          <a:p>
            <a:fld id="{6327B2C4-B1D1-4A6A-B9CD-AC33F3188B4F}" type="datetimeFigureOut">
              <a:rPr lang="fr-CH" smtClean="0"/>
              <a:t>27.09.2021</a:t>
            </a:fld>
            <a:endParaRPr lang="fr-CH"/>
          </a:p>
        </p:txBody>
      </p:sp>
      <p:sp>
        <p:nvSpPr>
          <p:cNvPr id="4" name="Espace réservé de l'image des diapositives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357" tIns="49678" rIns="99357" bIns="49678" rtlCol="0" anchor="ctr"/>
          <a:lstStyle/>
          <a:p>
            <a:endParaRPr lang="fr-CH"/>
          </a:p>
        </p:txBody>
      </p:sp>
      <p:sp>
        <p:nvSpPr>
          <p:cNvPr id="5" name="Espace réservé des notes 4"/>
          <p:cNvSpPr>
            <a:spLocks noGrp="1"/>
          </p:cNvSpPr>
          <p:nvPr>
            <p:ph type="body" sz="quarter" idx="3"/>
          </p:nvPr>
        </p:nvSpPr>
        <p:spPr>
          <a:xfrm>
            <a:off x="710407" y="4925408"/>
            <a:ext cx="5683250" cy="4029879"/>
          </a:xfrm>
          <a:prstGeom prst="rect">
            <a:avLst/>
          </a:prstGeom>
        </p:spPr>
        <p:txBody>
          <a:bodyPr vert="horz" lIns="99357" tIns="49678" rIns="99357" bIns="4967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3" y="9721110"/>
            <a:ext cx="3078427" cy="513508"/>
          </a:xfrm>
          <a:prstGeom prst="rect">
            <a:avLst/>
          </a:prstGeom>
        </p:spPr>
        <p:txBody>
          <a:bodyPr vert="horz" lIns="99357" tIns="49678" rIns="99357" bIns="49678" rtlCol="0" anchor="b"/>
          <a:lstStyle>
            <a:lvl1pPr algn="l">
              <a:defRPr sz="1400"/>
            </a:lvl1pPr>
          </a:lstStyle>
          <a:p>
            <a:endParaRPr lang="fr-CH"/>
          </a:p>
        </p:txBody>
      </p:sp>
      <p:sp>
        <p:nvSpPr>
          <p:cNvPr id="7" name="Espace réservé du numéro de diapositive 6"/>
          <p:cNvSpPr>
            <a:spLocks noGrp="1"/>
          </p:cNvSpPr>
          <p:nvPr>
            <p:ph type="sldNum" sz="quarter" idx="5"/>
          </p:nvPr>
        </p:nvSpPr>
        <p:spPr>
          <a:xfrm>
            <a:off x="4023995" y="9721110"/>
            <a:ext cx="3078427" cy="513508"/>
          </a:xfrm>
          <a:prstGeom prst="rect">
            <a:avLst/>
          </a:prstGeom>
        </p:spPr>
        <p:txBody>
          <a:bodyPr vert="horz" lIns="99357" tIns="49678" rIns="99357" bIns="49678" rtlCol="0" anchor="b"/>
          <a:lstStyle>
            <a:lvl1pPr algn="r">
              <a:defRPr sz="1400"/>
            </a:lvl1pPr>
          </a:lstStyle>
          <a:p>
            <a:fld id="{1CEBBFAB-7749-4373-802A-EEF79E29C97B}" type="slidenum">
              <a:rPr lang="fr-CH" smtClean="0"/>
              <a:t>‹N°›</a:t>
            </a:fld>
            <a:endParaRPr lang="fr-CH"/>
          </a:p>
        </p:txBody>
      </p:sp>
    </p:spTree>
    <p:extLst>
      <p:ext uri="{BB962C8B-B14F-4D97-AF65-F5344CB8AC3E}">
        <p14:creationId xmlns:p14="http://schemas.microsoft.com/office/powerpoint/2010/main" val="31164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CEBBFAB-7749-4373-802A-EEF79E29C97B}" type="slidenum">
              <a:rPr lang="fr-CH" smtClean="0"/>
              <a:t>8</a:t>
            </a:fld>
            <a:endParaRPr lang="fr-CH"/>
          </a:p>
        </p:txBody>
      </p:sp>
    </p:spTree>
    <p:extLst>
      <p:ext uri="{BB962C8B-B14F-4D97-AF65-F5344CB8AC3E}">
        <p14:creationId xmlns:p14="http://schemas.microsoft.com/office/powerpoint/2010/main" val="102948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CEBBFAB-7749-4373-802A-EEF79E29C97B}" type="slidenum">
              <a:rPr lang="fr-CH" smtClean="0"/>
              <a:t>9</a:t>
            </a:fld>
            <a:endParaRPr lang="fr-CH"/>
          </a:p>
        </p:txBody>
      </p:sp>
    </p:spTree>
    <p:extLst>
      <p:ext uri="{BB962C8B-B14F-4D97-AF65-F5344CB8AC3E}">
        <p14:creationId xmlns:p14="http://schemas.microsoft.com/office/powerpoint/2010/main" val="400689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18D4B24-560E-4066-950B-A9718C5F400D}" type="datetimeFigureOut">
              <a:rPr lang="fr-CH" smtClean="0"/>
              <a:t>27.09.2021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116409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8D4B24-560E-4066-950B-A9718C5F400D}" type="datetimeFigureOut">
              <a:rPr lang="fr-CH" smtClean="0"/>
              <a:t>27.09.2021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393289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8D4B24-560E-4066-950B-A9718C5F400D}" type="datetimeFigureOut">
              <a:rPr lang="fr-CH" smtClean="0"/>
              <a:t>27.09.2021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96401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A12882B-0A37-443D-B7D4-0052E8F631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8" name="Image 7">
            <a:extLst>
              <a:ext uri="{FF2B5EF4-FFF2-40B4-BE49-F238E27FC236}">
                <a16:creationId xmlns:a16="http://schemas.microsoft.com/office/drawing/2014/main" id="{B565D35E-4460-4119-A481-53194F8782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3624" y="6167602"/>
            <a:ext cx="829456" cy="540502"/>
          </a:xfrm>
          <a:prstGeom prst="rect">
            <a:avLst/>
          </a:prstGeom>
        </p:spPr>
      </p:pic>
      <p:sp>
        <p:nvSpPr>
          <p:cNvPr id="16" name="Titre 15">
            <a:extLst>
              <a:ext uri="{FF2B5EF4-FFF2-40B4-BE49-F238E27FC236}">
                <a16:creationId xmlns:a16="http://schemas.microsoft.com/office/drawing/2014/main" id="{A019C9EC-F1CA-4AEE-A617-E13003AEE0B7}"/>
              </a:ext>
            </a:extLst>
          </p:cNvPr>
          <p:cNvSpPr>
            <a:spLocks noGrp="1"/>
          </p:cNvSpPr>
          <p:nvPr>
            <p:ph type="title"/>
          </p:nvPr>
        </p:nvSpPr>
        <p:spPr/>
        <p:txBody>
          <a:bodyPr/>
          <a:lstStyle/>
          <a:p>
            <a:r>
              <a:rPr lang="fr-FR"/>
              <a:t>Modifiez le style du titre</a:t>
            </a:r>
            <a:endParaRPr lang="fr-CH"/>
          </a:p>
        </p:txBody>
      </p:sp>
      <p:sp>
        <p:nvSpPr>
          <p:cNvPr id="17" name="Espace réservé de la date 16">
            <a:extLst>
              <a:ext uri="{FF2B5EF4-FFF2-40B4-BE49-F238E27FC236}">
                <a16:creationId xmlns:a16="http://schemas.microsoft.com/office/drawing/2014/main" id="{CBA9439B-258A-449F-AB0B-2B6BAC040D91}"/>
              </a:ext>
            </a:extLst>
          </p:cNvPr>
          <p:cNvSpPr>
            <a:spLocks noGrp="1"/>
          </p:cNvSpPr>
          <p:nvPr>
            <p:ph type="dt" sz="half" idx="10"/>
          </p:nvPr>
        </p:nvSpPr>
        <p:spPr/>
        <p:txBody>
          <a:bodyPr/>
          <a:lstStyle/>
          <a:p>
            <a:pPr>
              <a:defRPr/>
            </a:pPr>
            <a:endParaRPr lang="en-GB" dirty="0"/>
          </a:p>
        </p:txBody>
      </p:sp>
      <p:sp>
        <p:nvSpPr>
          <p:cNvPr id="18" name="Espace réservé du pied de page 17">
            <a:extLst>
              <a:ext uri="{FF2B5EF4-FFF2-40B4-BE49-F238E27FC236}">
                <a16:creationId xmlns:a16="http://schemas.microsoft.com/office/drawing/2014/main" id="{B30C8E22-D3C4-48D6-87AD-9B556A25A14E}"/>
              </a:ext>
            </a:extLst>
          </p:cNvPr>
          <p:cNvSpPr>
            <a:spLocks noGrp="1"/>
          </p:cNvSpPr>
          <p:nvPr>
            <p:ph type="ftr" sz="quarter" idx="11"/>
          </p:nvPr>
        </p:nvSpPr>
        <p:spPr/>
        <p:txBody>
          <a:bodyPr/>
          <a:lstStyle/>
          <a:p>
            <a:pPr>
              <a:defRPr/>
            </a:pPr>
            <a:endParaRPr lang="en-GB"/>
          </a:p>
        </p:txBody>
      </p:sp>
      <p:sp>
        <p:nvSpPr>
          <p:cNvPr id="19" name="Espace réservé du numéro de diapositive 18">
            <a:extLst>
              <a:ext uri="{FF2B5EF4-FFF2-40B4-BE49-F238E27FC236}">
                <a16:creationId xmlns:a16="http://schemas.microsoft.com/office/drawing/2014/main" id="{935CAC78-F4CB-4045-BF67-7ADAF6CFDFE4}"/>
              </a:ext>
            </a:extLst>
          </p:cNvPr>
          <p:cNvSpPr>
            <a:spLocks noGrp="1"/>
          </p:cNvSpPr>
          <p:nvPr>
            <p:ph type="sldNum" sz="quarter" idx="12"/>
          </p:nvPr>
        </p:nvSpPr>
        <p:spPr/>
        <p:txBody>
          <a:bodyPr/>
          <a:lstStyle/>
          <a:p>
            <a:pPr>
              <a:defRPr/>
            </a:pPr>
            <a:fld id="{5521FBBD-CC73-4958-9893-621FB0515178}" type="slidenum">
              <a:rPr lang="en-GB" smtClean="0"/>
              <a:pPr>
                <a:defRPr/>
              </a:pPr>
              <a:t>‹N°›</a:t>
            </a:fld>
            <a:endParaRPr lang="en-GB"/>
          </a:p>
        </p:txBody>
      </p:sp>
      <p:sp>
        <p:nvSpPr>
          <p:cNvPr id="22" name="Espace réservé du contenu 20">
            <a:extLst>
              <a:ext uri="{FF2B5EF4-FFF2-40B4-BE49-F238E27FC236}">
                <a16:creationId xmlns:a16="http://schemas.microsoft.com/office/drawing/2014/main" id="{9D05B033-8A82-4D06-AD11-6BF9EEBF428B}"/>
              </a:ext>
            </a:extLst>
          </p:cNvPr>
          <p:cNvSpPr>
            <a:spLocks noGrp="1"/>
          </p:cNvSpPr>
          <p:nvPr>
            <p:ph sz="quarter" idx="13" hasCustomPrompt="1"/>
          </p:nvPr>
        </p:nvSpPr>
        <p:spPr>
          <a:xfrm>
            <a:off x="6012159" y="1412775"/>
            <a:ext cx="2820921" cy="4608511"/>
          </a:xfrm>
        </p:spPr>
        <p:txBody>
          <a:bodyPr>
            <a:normAutofit/>
          </a:bodyPr>
          <a:lstStyle>
            <a:lvl1pPr marL="0" indent="0">
              <a:buNone/>
              <a:defRPr sz="1400">
                <a:solidFill>
                  <a:srgbClr val="362783"/>
                </a:solidFill>
              </a:defRPr>
            </a:lvl1pPr>
            <a:lvl2pPr>
              <a:defRPr sz="1400"/>
            </a:lvl2pPr>
            <a:lvl3pPr>
              <a:defRPr sz="1400"/>
            </a:lvl3pPr>
            <a:lvl4pPr>
              <a:defRPr sz="1400"/>
            </a:lvl4pPr>
            <a:lvl5pPr>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25" name="Espace réservé du contenu 23">
            <a:extLst>
              <a:ext uri="{FF2B5EF4-FFF2-40B4-BE49-F238E27FC236}">
                <a16:creationId xmlns:a16="http://schemas.microsoft.com/office/drawing/2014/main" id="{6DEE7FEB-3FC9-4A7C-88B6-99DD2DF16302}"/>
              </a:ext>
            </a:extLst>
          </p:cNvPr>
          <p:cNvSpPr>
            <a:spLocks noGrp="1"/>
          </p:cNvSpPr>
          <p:nvPr>
            <p:ph sz="quarter" idx="14"/>
          </p:nvPr>
        </p:nvSpPr>
        <p:spPr>
          <a:xfrm>
            <a:off x="1601039" y="1412774"/>
            <a:ext cx="4411119" cy="460851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extLst>
      <p:ext uri="{BB962C8B-B14F-4D97-AF65-F5344CB8AC3E}">
        <p14:creationId xmlns:p14="http://schemas.microsoft.com/office/powerpoint/2010/main" val="253138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8D4B24-560E-4066-950B-A9718C5F400D}" type="datetimeFigureOut">
              <a:rPr lang="fr-CH" smtClean="0"/>
              <a:t>27.09.2021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321788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18D4B24-560E-4066-950B-A9718C5F400D}" type="datetimeFigureOut">
              <a:rPr lang="fr-CH" smtClean="0"/>
              <a:t>27.09.2021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197870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8D4B24-560E-4066-950B-A9718C5F400D}" type="datetimeFigureOut">
              <a:rPr lang="fr-CH" smtClean="0"/>
              <a:t>27.09.2021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64039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8D4B24-560E-4066-950B-A9718C5F400D}" type="datetimeFigureOut">
              <a:rPr lang="fr-CH" smtClean="0"/>
              <a:t>27.09.2021</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34135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18D4B24-560E-4066-950B-A9718C5F400D}" type="datetimeFigureOut">
              <a:rPr lang="fr-CH" smtClean="0"/>
              <a:t>27.09.2021</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356423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D4B24-560E-4066-950B-A9718C5F400D}" type="datetimeFigureOut">
              <a:rPr lang="fr-CH" smtClean="0"/>
              <a:t>27.09.2021</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46902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18D4B24-560E-4066-950B-A9718C5F400D}" type="datetimeFigureOut">
              <a:rPr lang="fr-CH" smtClean="0"/>
              <a:t>27.09.2021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97261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18D4B24-560E-4066-950B-A9718C5F400D}" type="datetimeFigureOut">
              <a:rPr lang="fr-CH" smtClean="0"/>
              <a:t>27.09.2021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0767045-EFE8-4EF8-9D66-1DB00AB71897}" type="slidenum">
              <a:rPr lang="fr-CH" smtClean="0"/>
              <a:t>‹N°›</a:t>
            </a:fld>
            <a:endParaRPr lang="fr-CH"/>
          </a:p>
        </p:txBody>
      </p:sp>
    </p:spTree>
    <p:extLst>
      <p:ext uri="{BB962C8B-B14F-4D97-AF65-F5344CB8AC3E}">
        <p14:creationId xmlns:p14="http://schemas.microsoft.com/office/powerpoint/2010/main" val="374637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D4B24-560E-4066-950B-A9718C5F400D}" type="datetimeFigureOut">
              <a:rPr lang="fr-CH" smtClean="0"/>
              <a:t>27.09.2021</a:t>
            </a:fld>
            <a:endParaRPr lang="fr-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67045-EFE8-4EF8-9D66-1DB00AB71897}" type="slidenum">
              <a:rPr lang="fr-CH" smtClean="0"/>
              <a:t>‹N°›</a:t>
            </a:fld>
            <a:endParaRPr lang="fr-CH"/>
          </a:p>
        </p:txBody>
      </p:sp>
    </p:spTree>
    <p:extLst>
      <p:ext uri="{BB962C8B-B14F-4D97-AF65-F5344CB8AC3E}">
        <p14:creationId xmlns:p14="http://schemas.microsoft.com/office/powerpoint/2010/main" val="400976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76B201-5852-4696-B891-3B3EEC7469E2}"/>
              </a:ext>
            </a:extLst>
          </p:cNvPr>
          <p:cNvPicPr>
            <a:picLocks noChangeAspect="1"/>
          </p:cNvPicPr>
          <p:nvPr/>
        </p:nvPicPr>
        <p:blipFill>
          <a:blip r:embed="rId2"/>
          <a:stretch>
            <a:fillRect/>
          </a:stretch>
        </p:blipFill>
        <p:spPr>
          <a:xfrm>
            <a:off x="-159014" y="15602"/>
            <a:ext cx="9303014" cy="6961756"/>
          </a:xfrm>
          <a:prstGeom prst="rect">
            <a:avLst/>
          </a:prstGeom>
        </p:spPr>
      </p:pic>
      <p:pic>
        <p:nvPicPr>
          <p:cNvPr id="16" name="Image 15">
            <a:extLst>
              <a:ext uri="{FF2B5EF4-FFF2-40B4-BE49-F238E27FC236}">
                <a16:creationId xmlns:a16="http://schemas.microsoft.com/office/drawing/2014/main" id="{AA600482-83A1-434F-B3E2-5E40D1D77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14" y="251271"/>
            <a:ext cx="9434303" cy="7065258"/>
          </a:xfrm>
          <a:prstGeom prst="rect">
            <a:avLst/>
          </a:prstGeom>
        </p:spPr>
      </p:pic>
      <p:pic>
        <p:nvPicPr>
          <p:cNvPr id="20" name="Image 19">
            <a:extLst>
              <a:ext uri="{FF2B5EF4-FFF2-40B4-BE49-F238E27FC236}">
                <a16:creationId xmlns:a16="http://schemas.microsoft.com/office/drawing/2014/main" id="{CD92201D-A178-4E38-9097-38D4A8D6B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651" y="3494858"/>
            <a:ext cx="2999238" cy="51816"/>
          </a:xfrm>
          <a:prstGeom prst="rect">
            <a:avLst/>
          </a:prstGeom>
        </p:spPr>
      </p:pic>
      <p:sp>
        <p:nvSpPr>
          <p:cNvPr id="22" name="Rectangle 21">
            <a:extLst>
              <a:ext uri="{FF2B5EF4-FFF2-40B4-BE49-F238E27FC236}">
                <a16:creationId xmlns:a16="http://schemas.microsoft.com/office/drawing/2014/main" id="{E6AAD342-2241-4D7B-AE88-58C6A3631A74}"/>
              </a:ext>
            </a:extLst>
          </p:cNvPr>
          <p:cNvSpPr/>
          <p:nvPr/>
        </p:nvSpPr>
        <p:spPr>
          <a:xfrm>
            <a:off x="-159014" y="5798623"/>
            <a:ext cx="9303014" cy="116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4" name="Image 3">
            <a:extLst>
              <a:ext uri="{FF2B5EF4-FFF2-40B4-BE49-F238E27FC236}">
                <a16:creationId xmlns:a16="http://schemas.microsoft.com/office/drawing/2014/main" id="{93D5B47B-BEAC-4456-A8DC-422DCF3E79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8635"/>
            <a:ext cx="6276104" cy="4990529"/>
          </a:xfrm>
          <a:prstGeom prst="rect">
            <a:avLst/>
          </a:prstGeom>
        </p:spPr>
      </p:pic>
      <p:pic>
        <p:nvPicPr>
          <p:cNvPr id="23" name="Image 22">
            <a:extLst>
              <a:ext uri="{FF2B5EF4-FFF2-40B4-BE49-F238E27FC236}">
                <a16:creationId xmlns:a16="http://schemas.microsoft.com/office/drawing/2014/main" id="{978A2797-7370-4E0F-8DD1-C1370A29D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5712" y="5925456"/>
            <a:ext cx="1290096" cy="840671"/>
          </a:xfrm>
          <a:prstGeom prst="rect">
            <a:avLst/>
          </a:prstGeom>
        </p:spPr>
      </p:pic>
      <p:sp>
        <p:nvSpPr>
          <p:cNvPr id="10" name="ZoneTexte 9">
            <a:extLst>
              <a:ext uri="{FF2B5EF4-FFF2-40B4-BE49-F238E27FC236}">
                <a16:creationId xmlns:a16="http://schemas.microsoft.com/office/drawing/2014/main" id="{CF6A79D8-A83D-474F-B516-C2096263D494}"/>
              </a:ext>
            </a:extLst>
          </p:cNvPr>
          <p:cNvSpPr txBox="1"/>
          <p:nvPr/>
        </p:nvSpPr>
        <p:spPr>
          <a:xfrm>
            <a:off x="517839" y="4213453"/>
            <a:ext cx="7583648" cy="400110"/>
          </a:xfrm>
          <a:prstGeom prst="rect">
            <a:avLst/>
          </a:prstGeom>
          <a:noFill/>
        </p:spPr>
        <p:txBody>
          <a:bodyPr wrap="square" rtlCol="0">
            <a:spAutoFit/>
          </a:bodyPr>
          <a:lstStyle/>
          <a:p>
            <a:r>
              <a:rPr lang="fr-CH" sz="2000" b="1">
                <a:solidFill>
                  <a:schemeClr val="bg1"/>
                </a:solidFill>
                <a:latin typeface="AmpleSoft-Medium" panose="02000000000000000000" pitchFamily="50" charset="0"/>
              </a:rPr>
              <a:t>27.09.2021</a:t>
            </a:r>
            <a:endParaRPr lang="fr-CH" sz="2000" b="1" dirty="0">
              <a:solidFill>
                <a:schemeClr val="bg1"/>
              </a:solidFill>
              <a:latin typeface="AmpleSoft-Medium" panose="02000000000000000000" pitchFamily="50" charset="0"/>
            </a:endParaRPr>
          </a:p>
        </p:txBody>
      </p:sp>
      <p:sp>
        <p:nvSpPr>
          <p:cNvPr id="6" name="ZoneTexte 5">
            <a:extLst>
              <a:ext uri="{FF2B5EF4-FFF2-40B4-BE49-F238E27FC236}">
                <a16:creationId xmlns:a16="http://schemas.microsoft.com/office/drawing/2014/main" id="{1E242B7B-2291-4F37-8B80-0440A1AA0FCC}"/>
              </a:ext>
            </a:extLst>
          </p:cNvPr>
          <p:cNvSpPr txBox="1"/>
          <p:nvPr/>
        </p:nvSpPr>
        <p:spPr>
          <a:xfrm>
            <a:off x="486563" y="2454916"/>
            <a:ext cx="7583648" cy="584775"/>
          </a:xfrm>
          <a:prstGeom prst="rect">
            <a:avLst/>
          </a:prstGeom>
          <a:noFill/>
        </p:spPr>
        <p:txBody>
          <a:bodyPr wrap="square" rtlCol="0">
            <a:spAutoFit/>
          </a:bodyPr>
          <a:lstStyle/>
          <a:p>
            <a:r>
              <a:rPr lang="fr-CH" sz="3200" dirty="0">
                <a:solidFill>
                  <a:schemeClr val="bg1"/>
                </a:solidFill>
                <a:latin typeface="AmpleSoft-Medium" panose="02000000000000000000" pitchFamily="50" charset="0"/>
              </a:rPr>
              <a:t>Point de situation	</a:t>
            </a:r>
          </a:p>
        </p:txBody>
      </p:sp>
      <p:sp>
        <p:nvSpPr>
          <p:cNvPr id="7" name="ZoneTexte 6">
            <a:extLst>
              <a:ext uri="{FF2B5EF4-FFF2-40B4-BE49-F238E27FC236}">
                <a16:creationId xmlns:a16="http://schemas.microsoft.com/office/drawing/2014/main" id="{F4FABEB1-A338-497A-BDE7-15FE144022B9}"/>
              </a:ext>
            </a:extLst>
          </p:cNvPr>
          <p:cNvSpPr txBox="1"/>
          <p:nvPr/>
        </p:nvSpPr>
        <p:spPr>
          <a:xfrm>
            <a:off x="486563" y="2904937"/>
            <a:ext cx="7583648" cy="584775"/>
          </a:xfrm>
          <a:prstGeom prst="rect">
            <a:avLst/>
          </a:prstGeom>
          <a:noFill/>
        </p:spPr>
        <p:txBody>
          <a:bodyPr wrap="square" rtlCol="0">
            <a:spAutoFit/>
          </a:bodyPr>
          <a:lstStyle/>
          <a:p>
            <a:r>
              <a:rPr lang="fr-CH" sz="3200" dirty="0" err="1">
                <a:solidFill>
                  <a:srgbClr val="362783"/>
                </a:solidFill>
                <a:latin typeface="AmpleSoft-Medium" panose="02000000000000000000" pitchFamily="50" charset="0"/>
              </a:rPr>
              <a:t>MobiChablais</a:t>
            </a:r>
            <a:endParaRPr lang="fr-CH" sz="3200" dirty="0">
              <a:solidFill>
                <a:srgbClr val="362783"/>
              </a:solidFill>
              <a:latin typeface="AmpleSoft-Medium" panose="02000000000000000000" pitchFamily="50" charset="0"/>
            </a:endParaRPr>
          </a:p>
        </p:txBody>
      </p:sp>
    </p:spTree>
    <p:extLst>
      <p:ext uri="{BB962C8B-B14F-4D97-AF65-F5344CB8AC3E}">
        <p14:creationId xmlns:p14="http://schemas.microsoft.com/office/powerpoint/2010/main" val="361560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Conséquence financière des extensions</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pic>
        <p:nvPicPr>
          <p:cNvPr id="13" name="Image 12">
            <a:extLst>
              <a:ext uri="{FF2B5EF4-FFF2-40B4-BE49-F238E27FC236}">
                <a16:creationId xmlns:a16="http://schemas.microsoft.com/office/drawing/2014/main" id="{AC4BAE1B-0A1D-47BA-93CF-59806CABF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624" y="6167602"/>
            <a:ext cx="829456" cy="540502"/>
          </a:xfrm>
          <a:prstGeom prst="rect">
            <a:avLst/>
          </a:prstGeom>
        </p:spPr>
      </p:pic>
      <p:graphicFrame>
        <p:nvGraphicFramePr>
          <p:cNvPr id="2" name="Tableau 2">
            <a:extLst>
              <a:ext uri="{FF2B5EF4-FFF2-40B4-BE49-F238E27FC236}">
                <a16:creationId xmlns:a16="http://schemas.microsoft.com/office/drawing/2014/main" id="{32B08785-FE4D-4A90-BB12-2747773F919D}"/>
              </a:ext>
            </a:extLst>
          </p:cNvPr>
          <p:cNvGraphicFramePr>
            <a:graphicFrameLocks noGrp="1"/>
          </p:cNvGraphicFramePr>
          <p:nvPr>
            <p:extLst>
              <p:ext uri="{D42A27DB-BD31-4B8C-83A1-F6EECF244321}">
                <p14:modId xmlns:p14="http://schemas.microsoft.com/office/powerpoint/2010/main" val="1650625280"/>
              </p:ext>
            </p:extLst>
          </p:nvPr>
        </p:nvGraphicFramePr>
        <p:xfrm>
          <a:off x="1081454" y="1546327"/>
          <a:ext cx="7890808" cy="1739730"/>
        </p:xfrm>
        <a:graphic>
          <a:graphicData uri="http://schemas.openxmlformats.org/drawingml/2006/table">
            <a:tbl>
              <a:tblPr firstRow="1" bandRow="1">
                <a:tableStyleId>{5C22544A-7EE6-4342-B048-85BDC9FD1C3A}</a:tableStyleId>
              </a:tblPr>
              <a:tblGrid>
                <a:gridCol w="1041888">
                  <a:extLst>
                    <a:ext uri="{9D8B030D-6E8A-4147-A177-3AD203B41FA5}">
                      <a16:colId xmlns:a16="http://schemas.microsoft.com/office/drawing/2014/main" val="1856377215"/>
                    </a:ext>
                  </a:extLst>
                </a:gridCol>
                <a:gridCol w="892419">
                  <a:extLst>
                    <a:ext uri="{9D8B030D-6E8A-4147-A177-3AD203B41FA5}">
                      <a16:colId xmlns:a16="http://schemas.microsoft.com/office/drawing/2014/main" val="3785783902"/>
                    </a:ext>
                  </a:extLst>
                </a:gridCol>
                <a:gridCol w="870439">
                  <a:extLst>
                    <a:ext uri="{9D8B030D-6E8A-4147-A177-3AD203B41FA5}">
                      <a16:colId xmlns:a16="http://schemas.microsoft.com/office/drawing/2014/main" val="3839945796"/>
                    </a:ext>
                  </a:extLst>
                </a:gridCol>
                <a:gridCol w="782515">
                  <a:extLst>
                    <a:ext uri="{9D8B030D-6E8A-4147-A177-3AD203B41FA5}">
                      <a16:colId xmlns:a16="http://schemas.microsoft.com/office/drawing/2014/main" val="65561262"/>
                    </a:ext>
                  </a:extLst>
                </a:gridCol>
                <a:gridCol w="817883">
                  <a:extLst>
                    <a:ext uri="{9D8B030D-6E8A-4147-A177-3AD203B41FA5}">
                      <a16:colId xmlns:a16="http://schemas.microsoft.com/office/drawing/2014/main" val="575121243"/>
                    </a:ext>
                  </a:extLst>
                </a:gridCol>
                <a:gridCol w="871416">
                  <a:extLst>
                    <a:ext uri="{9D8B030D-6E8A-4147-A177-3AD203B41FA5}">
                      <a16:colId xmlns:a16="http://schemas.microsoft.com/office/drawing/2014/main" val="4006181035"/>
                    </a:ext>
                  </a:extLst>
                </a:gridCol>
                <a:gridCol w="871416">
                  <a:extLst>
                    <a:ext uri="{9D8B030D-6E8A-4147-A177-3AD203B41FA5}">
                      <a16:colId xmlns:a16="http://schemas.microsoft.com/office/drawing/2014/main" val="3441493451"/>
                    </a:ext>
                  </a:extLst>
                </a:gridCol>
                <a:gridCol w="871416">
                  <a:extLst>
                    <a:ext uri="{9D8B030D-6E8A-4147-A177-3AD203B41FA5}">
                      <a16:colId xmlns:a16="http://schemas.microsoft.com/office/drawing/2014/main" val="226928327"/>
                    </a:ext>
                  </a:extLst>
                </a:gridCol>
                <a:gridCol w="871416">
                  <a:extLst>
                    <a:ext uri="{9D8B030D-6E8A-4147-A177-3AD203B41FA5}">
                      <a16:colId xmlns:a16="http://schemas.microsoft.com/office/drawing/2014/main" val="3572706448"/>
                    </a:ext>
                  </a:extLst>
                </a:gridCol>
              </a:tblGrid>
              <a:tr h="295519">
                <a:tc>
                  <a:txBody>
                    <a:bodyPr/>
                    <a:lstStyle/>
                    <a:p>
                      <a:endParaRPr lang="fr-CH" sz="1000" dirty="0"/>
                    </a:p>
                  </a:txBody>
                  <a:tcPr/>
                </a:tc>
                <a:tc>
                  <a:txBody>
                    <a:bodyPr/>
                    <a:lstStyle/>
                    <a:p>
                      <a:r>
                        <a:rPr lang="fr-CH" sz="1000" dirty="0"/>
                        <a:t>Aigle</a:t>
                      </a:r>
                    </a:p>
                  </a:txBody>
                  <a:tcPr/>
                </a:tc>
                <a:tc>
                  <a:txBody>
                    <a:bodyPr/>
                    <a:lstStyle/>
                    <a:p>
                      <a:r>
                        <a:rPr lang="fr-CH" sz="1000" dirty="0"/>
                        <a:t>Ollon</a:t>
                      </a:r>
                    </a:p>
                  </a:txBody>
                  <a:tcPr/>
                </a:tc>
                <a:tc>
                  <a:txBody>
                    <a:bodyPr/>
                    <a:lstStyle/>
                    <a:p>
                      <a:r>
                        <a:rPr lang="fr-CH" sz="1000" dirty="0"/>
                        <a:t>Bex</a:t>
                      </a:r>
                    </a:p>
                  </a:txBody>
                  <a:tcPr/>
                </a:tc>
                <a:tc>
                  <a:txBody>
                    <a:bodyPr/>
                    <a:lstStyle/>
                    <a:p>
                      <a:r>
                        <a:rPr lang="fr-CH" sz="1000" dirty="0" err="1"/>
                        <a:t>Yvorne</a:t>
                      </a:r>
                      <a:endParaRPr lang="fr-CH" sz="1000" dirty="0"/>
                    </a:p>
                  </a:txBody>
                  <a:tcPr/>
                </a:tc>
                <a:tc>
                  <a:txBody>
                    <a:bodyPr/>
                    <a:lstStyle/>
                    <a:p>
                      <a:r>
                        <a:rPr lang="fr-CH" sz="1000" dirty="0" err="1"/>
                        <a:t>Collombey-Muraz</a:t>
                      </a:r>
                      <a:endParaRPr lang="fr-CH" sz="1000" dirty="0"/>
                    </a:p>
                  </a:txBody>
                  <a:tcPr/>
                </a:tc>
                <a:tc>
                  <a:txBody>
                    <a:bodyPr/>
                    <a:lstStyle/>
                    <a:p>
                      <a:r>
                        <a:rPr lang="fr-CH" sz="1000" dirty="0"/>
                        <a:t>Monthey</a:t>
                      </a:r>
                    </a:p>
                  </a:txBody>
                  <a:tcPr/>
                </a:tc>
                <a:tc>
                  <a:txBody>
                    <a:bodyPr/>
                    <a:lstStyle/>
                    <a:p>
                      <a:r>
                        <a:rPr lang="fr-CH" sz="1000" dirty="0"/>
                        <a:t>Massongex</a:t>
                      </a:r>
                    </a:p>
                  </a:txBody>
                  <a:tcPr/>
                </a:tc>
                <a:tc>
                  <a:txBody>
                    <a:bodyPr/>
                    <a:lstStyle/>
                    <a:p>
                      <a:r>
                        <a:rPr lang="fr-CH" sz="1000" dirty="0" err="1"/>
                        <a:t>Troistorrents</a:t>
                      </a:r>
                      <a:endParaRPr lang="fr-CH" sz="1000" dirty="0"/>
                    </a:p>
                  </a:txBody>
                  <a:tcPr/>
                </a:tc>
                <a:extLst>
                  <a:ext uri="{0D108BD9-81ED-4DB2-BD59-A6C34878D82A}">
                    <a16:rowId xmlns:a16="http://schemas.microsoft.com/office/drawing/2014/main" val="1786570112"/>
                  </a:ext>
                </a:extLst>
              </a:tr>
              <a:tr h="671745">
                <a:tc>
                  <a:txBody>
                    <a:bodyPr/>
                    <a:lstStyle/>
                    <a:p>
                      <a:r>
                        <a:rPr lang="fr-CH" sz="1000" dirty="0"/>
                        <a:t>Clé de répartition actuelle</a:t>
                      </a:r>
                    </a:p>
                  </a:txBody>
                  <a:tcPr anchor="ctr"/>
                </a:tc>
                <a:tc>
                  <a:txBody>
                    <a:bodyPr/>
                    <a:lstStyle/>
                    <a:p>
                      <a:pPr algn="ctr"/>
                      <a:r>
                        <a:rPr lang="fr-CH" sz="1000" dirty="0"/>
                        <a:t>24.6%</a:t>
                      </a:r>
                    </a:p>
                  </a:txBody>
                  <a:tcPr anchor="ctr"/>
                </a:tc>
                <a:tc>
                  <a:txBody>
                    <a:bodyPr/>
                    <a:lstStyle/>
                    <a:p>
                      <a:pPr algn="ctr"/>
                      <a:r>
                        <a:rPr lang="fr-CH" sz="1000" dirty="0"/>
                        <a:t>12.2%</a:t>
                      </a:r>
                    </a:p>
                  </a:txBody>
                  <a:tcPr anchor="ctr"/>
                </a:tc>
                <a:tc>
                  <a:txBody>
                    <a:bodyPr/>
                    <a:lstStyle/>
                    <a:p>
                      <a:pPr algn="ctr"/>
                      <a:endParaRPr lang="fr-CH" sz="1000" dirty="0"/>
                    </a:p>
                  </a:txBody>
                  <a:tcPr anchor="ctr"/>
                </a:tc>
                <a:tc>
                  <a:txBody>
                    <a:bodyPr/>
                    <a:lstStyle/>
                    <a:p>
                      <a:pPr algn="ctr"/>
                      <a:endParaRPr lang="fr-CH" sz="1000" dirty="0"/>
                    </a:p>
                  </a:txBody>
                  <a:tcPr anchor="ctr"/>
                </a:tc>
                <a:tc>
                  <a:txBody>
                    <a:bodyPr/>
                    <a:lstStyle/>
                    <a:p>
                      <a:pPr algn="ctr"/>
                      <a:r>
                        <a:rPr lang="fr-CH" sz="1000" dirty="0"/>
                        <a:t>26.8%</a:t>
                      </a:r>
                    </a:p>
                  </a:txBody>
                  <a:tcPr anchor="ctr"/>
                </a:tc>
                <a:tc>
                  <a:txBody>
                    <a:bodyPr/>
                    <a:lstStyle/>
                    <a:p>
                      <a:pPr algn="ctr"/>
                      <a:r>
                        <a:rPr lang="fr-CH" sz="1000" dirty="0"/>
                        <a:t>36.5%</a:t>
                      </a:r>
                    </a:p>
                  </a:txBody>
                  <a:tcPr anchor="ctr"/>
                </a:tc>
                <a:tc>
                  <a:txBody>
                    <a:bodyPr/>
                    <a:lstStyle/>
                    <a:p>
                      <a:pPr algn="ctr"/>
                      <a:endParaRPr lang="fr-CH" sz="1000" dirty="0"/>
                    </a:p>
                  </a:txBody>
                  <a:tcPr anchor="ctr"/>
                </a:tc>
                <a:tc>
                  <a:txBody>
                    <a:bodyPr/>
                    <a:lstStyle/>
                    <a:p>
                      <a:pPr algn="ctr"/>
                      <a:endParaRPr lang="fr-CH" sz="1000" dirty="0"/>
                    </a:p>
                  </a:txBody>
                  <a:tcPr anchor="ctr"/>
                </a:tc>
                <a:extLst>
                  <a:ext uri="{0D108BD9-81ED-4DB2-BD59-A6C34878D82A}">
                    <a16:rowId xmlns:a16="http://schemas.microsoft.com/office/drawing/2014/main" val="2650287796"/>
                  </a:ext>
                </a:extLst>
              </a:tr>
              <a:tr h="671745">
                <a:tc>
                  <a:txBody>
                    <a:bodyPr/>
                    <a:lstStyle/>
                    <a:p>
                      <a:r>
                        <a:rPr lang="fr-CH" sz="1000" dirty="0"/>
                        <a:t>Clé de répartition 2022</a:t>
                      </a:r>
                    </a:p>
                  </a:txBody>
                  <a:tcPr anchor="ctr"/>
                </a:tc>
                <a:tc>
                  <a:txBody>
                    <a:bodyPr/>
                    <a:lstStyle/>
                    <a:p>
                      <a:pPr algn="ctr"/>
                      <a:r>
                        <a:rPr lang="fr-CH" sz="1000" dirty="0"/>
                        <a:t>17.8%</a:t>
                      </a:r>
                    </a:p>
                  </a:txBody>
                  <a:tcPr anchor="ctr"/>
                </a:tc>
                <a:tc>
                  <a:txBody>
                    <a:bodyPr/>
                    <a:lstStyle/>
                    <a:p>
                      <a:pPr algn="ctr"/>
                      <a:r>
                        <a:rPr lang="fr-CH" sz="1000" dirty="0"/>
                        <a:t>9.8%</a:t>
                      </a:r>
                    </a:p>
                  </a:txBody>
                  <a:tcPr anchor="ctr"/>
                </a:tc>
                <a:tc>
                  <a:txBody>
                    <a:bodyPr/>
                    <a:lstStyle/>
                    <a:p>
                      <a:pPr algn="ctr"/>
                      <a:r>
                        <a:rPr lang="fr-CH" sz="1000" dirty="0"/>
                        <a:t>8.4%</a:t>
                      </a:r>
                    </a:p>
                  </a:txBody>
                  <a:tcPr anchor="ctr"/>
                </a:tc>
                <a:tc>
                  <a:txBody>
                    <a:bodyPr/>
                    <a:lstStyle/>
                    <a:p>
                      <a:pPr algn="ctr"/>
                      <a:r>
                        <a:rPr lang="fr-CH" sz="1000" dirty="0"/>
                        <a:t>2.9%</a:t>
                      </a:r>
                    </a:p>
                  </a:txBody>
                  <a:tcPr anchor="ctr"/>
                </a:tc>
                <a:tc>
                  <a:txBody>
                    <a:bodyPr/>
                    <a:lstStyle/>
                    <a:p>
                      <a:pPr algn="ctr"/>
                      <a:r>
                        <a:rPr lang="fr-CH" sz="1000" dirty="0"/>
                        <a:t>19.2%</a:t>
                      </a:r>
                    </a:p>
                  </a:txBody>
                  <a:tcPr anchor="ctr"/>
                </a:tc>
                <a:tc>
                  <a:txBody>
                    <a:bodyPr/>
                    <a:lstStyle/>
                    <a:p>
                      <a:pPr algn="ctr"/>
                      <a:r>
                        <a:rPr lang="fr-CH" sz="1000" dirty="0"/>
                        <a:t>29.8%</a:t>
                      </a:r>
                    </a:p>
                  </a:txBody>
                  <a:tcPr anchor="ctr"/>
                </a:tc>
                <a:tc>
                  <a:txBody>
                    <a:bodyPr/>
                    <a:lstStyle/>
                    <a:p>
                      <a:pPr algn="ctr"/>
                      <a:r>
                        <a:rPr lang="fr-CH" sz="1000" dirty="0"/>
                        <a:t>3%</a:t>
                      </a:r>
                    </a:p>
                  </a:txBody>
                  <a:tcPr anchor="ctr"/>
                </a:tc>
                <a:tc>
                  <a:txBody>
                    <a:bodyPr/>
                    <a:lstStyle/>
                    <a:p>
                      <a:pPr algn="ctr"/>
                      <a:r>
                        <a:rPr lang="fr-CH" sz="1000" dirty="0"/>
                        <a:t>9%</a:t>
                      </a:r>
                    </a:p>
                  </a:txBody>
                  <a:tcPr anchor="ctr"/>
                </a:tc>
                <a:extLst>
                  <a:ext uri="{0D108BD9-81ED-4DB2-BD59-A6C34878D82A}">
                    <a16:rowId xmlns:a16="http://schemas.microsoft.com/office/drawing/2014/main" val="1930503281"/>
                  </a:ext>
                </a:extLst>
              </a:tr>
            </a:tbl>
          </a:graphicData>
        </a:graphic>
      </p:graphicFrame>
      <p:sp>
        <p:nvSpPr>
          <p:cNvPr id="9" name="ZoneTexte 8">
            <a:extLst>
              <a:ext uri="{FF2B5EF4-FFF2-40B4-BE49-F238E27FC236}">
                <a16:creationId xmlns:a16="http://schemas.microsoft.com/office/drawing/2014/main" id="{E63E27AC-749B-4E07-94BA-685BE2E5CE7D}"/>
              </a:ext>
            </a:extLst>
          </p:cNvPr>
          <p:cNvSpPr txBox="1"/>
          <p:nvPr/>
        </p:nvSpPr>
        <p:spPr>
          <a:xfrm>
            <a:off x="1124486" y="3639425"/>
            <a:ext cx="7776234" cy="307777"/>
          </a:xfrm>
          <a:prstGeom prst="rect">
            <a:avLst/>
          </a:prstGeom>
          <a:noFill/>
        </p:spPr>
        <p:txBody>
          <a:bodyPr wrap="square" rtlCol="0">
            <a:spAutoFit/>
          </a:bodyPr>
          <a:lstStyle/>
          <a:p>
            <a:r>
              <a:rPr lang="fr-CH" sz="1400" dirty="0"/>
              <a:t>Les nouvelles liaisons s’effectuent sans augmentation de coût pour la commune.</a:t>
            </a:r>
          </a:p>
        </p:txBody>
      </p:sp>
    </p:spTree>
    <p:extLst>
      <p:ext uri="{BB962C8B-B14F-4D97-AF65-F5344CB8AC3E}">
        <p14:creationId xmlns:p14="http://schemas.microsoft.com/office/powerpoint/2010/main" val="420431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600482-83A1-434F-B3E2-5E40D1D77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14" y="251271"/>
            <a:ext cx="9434303" cy="7065258"/>
          </a:xfrm>
          <a:prstGeom prst="rect">
            <a:avLst/>
          </a:prstGeom>
        </p:spPr>
      </p:pic>
      <p:pic>
        <p:nvPicPr>
          <p:cNvPr id="20" name="Image 19">
            <a:extLst>
              <a:ext uri="{FF2B5EF4-FFF2-40B4-BE49-F238E27FC236}">
                <a16:creationId xmlns:a16="http://schemas.microsoft.com/office/drawing/2014/main" id="{CD92201D-A178-4E38-9097-38D4A8D6B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51" y="3494858"/>
            <a:ext cx="2999238" cy="51816"/>
          </a:xfrm>
          <a:prstGeom prst="rect">
            <a:avLst/>
          </a:prstGeom>
        </p:spPr>
      </p:pic>
      <p:sp>
        <p:nvSpPr>
          <p:cNvPr id="22" name="Rectangle 21">
            <a:extLst>
              <a:ext uri="{FF2B5EF4-FFF2-40B4-BE49-F238E27FC236}">
                <a16:creationId xmlns:a16="http://schemas.microsoft.com/office/drawing/2014/main" id="{E6AAD342-2241-4D7B-AE88-58C6A3631A74}"/>
              </a:ext>
            </a:extLst>
          </p:cNvPr>
          <p:cNvSpPr/>
          <p:nvPr/>
        </p:nvSpPr>
        <p:spPr>
          <a:xfrm>
            <a:off x="-159014" y="5798623"/>
            <a:ext cx="9303014" cy="116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4" name="Image 3">
            <a:extLst>
              <a:ext uri="{FF2B5EF4-FFF2-40B4-BE49-F238E27FC236}">
                <a16:creationId xmlns:a16="http://schemas.microsoft.com/office/drawing/2014/main" id="{93D5B47B-BEAC-4456-A8DC-422DCF3E7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846" y="3303358"/>
            <a:ext cx="6276104" cy="4990529"/>
          </a:xfrm>
          <a:prstGeom prst="rect">
            <a:avLst/>
          </a:prstGeom>
        </p:spPr>
      </p:pic>
      <p:pic>
        <p:nvPicPr>
          <p:cNvPr id="23" name="Image 22">
            <a:extLst>
              <a:ext uri="{FF2B5EF4-FFF2-40B4-BE49-F238E27FC236}">
                <a16:creationId xmlns:a16="http://schemas.microsoft.com/office/drawing/2014/main" id="{978A2797-7370-4E0F-8DD1-C1370A29D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5712" y="5925456"/>
            <a:ext cx="1290096" cy="840671"/>
          </a:xfrm>
          <a:prstGeom prst="rect">
            <a:avLst/>
          </a:prstGeom>
        </p:spPr>
      </p:pic>
      <p:sp>
        <p:nvSpPr>
          <p:cNvPr id="10" name="ZoneTexte 9">
            <a:extLst>
              <a:ext uri="{FF2B5EF4-FFF2-40B4-BE49-F238E27FC236}">
                <a16:creationId xmlns:a16="http://schemas.microsoft.com/office/drawing/2014/main" id="{CF6A79D8-A83D-474F-B516-C2096263D494}"/>
              </a:ext>
            </a:extLst>
          </p:cNvPr>
          <p:cNvSpPr txBox="1"/>
          <p:nvPr/>
        </p:nvSpPr>
        <p:spPr>
          <a:xfrm>
            <a:off x="517839" y="4213453"/>
            <a:ext cx="7583648" cy="400110"/>
          </a:xfrm>
          <a:prstGeom prst="rect">
            <a:avLst/>
          </a:prstGeom>
          <a:noFill/>
        </p:spPr>
        <p:txBody>
          <a:bodyPr wrap="square" rtlCol="0">
            <a:spAutoFit/>
          </a:bodyPr>
          <a:lstStyle/>
          <a:p>
            <a:r>
              <a:rPr lang="fr-CH" sz="2000" b="1" dirty="0">
                <a:solidFill>
                  <a:schemeClr val="bg1"/>
                </a:solidFill>
                <a:latin typeface="AmpleSoft-Medium" panose="02000000000000000000" pitchFamily="50" charset="0"/>
              </a:rPr>
              <a:t>14 octobre 2019</a:t>
            </a:r>
          </a:p>
        </p:txBody>
      </p:sp>
      <p:sp>
        <p:nvSpPr>
          <p:cNvPr id="7" name="ZoneTexte 6">
            <a:extLst>
              <a:ext uri="{FF2B5EF4-FFF2-40B4-BE49-F238E27FC236}">
                <a16:creationId xmlns:a16="http://schemas.microsoft.com/office/drawing/2014/main" id="{F4FABEB1-A338-497A-BDE7-15FE144022B9}"/>
              </a:ext>
            </a:extLst>
          </p:cNvPr>
          <p:cNvSpPr txBox="1"/>
          <p:nvPr/>
        </p:nvSpPr>
        <p:spPr>
          <a:xfrm>
            <a:off x="5761089" y="4695567"/>
            <a:ext cx="7583648" cy="1077218"/>
          </a:xfrm>
          <a:prstGeom prst="rect">
            <a:avLst/>
          </a:prstGeom>
          <a:noFill/>
        </p:spPr>
        <p:txBody>
          <a:bodyPr wrap="square" rtlCol="0">
            <a:spAutoFit/>
          </a:bodyPr>
          <a:lstStyle/>
          <a:p>
            <a:r>
              <a:rPr lang="fr-CH" sz="3200" dirty="0">
                <a:solidFill>
                  <a:srgbClr val="362783"/>
                </a:solidFill>
                <a:latin typeface="AmpleSoft-Medium" panose="02000000000000000000" pitchFamily="50" charset="0"/>
              </a:rPr>
              <a:t>3-Cartes pour</a:t>
            </a:r>
          </a:p>
          <a:p>
            <a:r>
              <a:rPr lang="fr-CH" sz="3200" dirty="0">
                <a:solidFill>
                  <a:srgbClr val="362783"/>
                </a:solidFill>
                <a:latin typeface="AmpleSoft-Medium" panose="02000000000000000000" pitchFamily="50" charset="0"/>
              </a:rPr>
              <a:t>billets offerts</a:t>
            </a:r>
          </a:p>
        </p:txBody>
      </p:sp>
      <p:pic>
        <p:nvPicPr>
          <p:cNvPr id="11" name="Image 10">
            <a:extLst>
              <a:ext uri="{FF2B5EF4-FFF2-40B4-BE49-F238E27FC236}">
                <a16:creationId xmlns:a16="http://schemas.microsoft.com/office/drawing/2014/main" id="{12B33FF2-518C-442B-8B25-FB9D780EB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spTree>
    <p:extLst>
      <p:ext uri="{BB962C8B-B14F-4D97-AF65-F5344CB8AC3E}">
        <p14:creationId xmlns:p14="http://schemas.microsoft.com/office/powerpoint/2010/main" val="319263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Point de situation</a:t>
            </a:r>
          </a:p>
        </p:txBody>
      </p:sp>
      <p:sp>
        <p:nvSpPr>
          <p:cNvPr id="6" name="ZoneTexte 5">
            <a:extLst>
              <a:ext uri="{FF2B5EF4-FFF2-40B4-BE49-F238E27FC236}">
                <a16:creationId xmlns:a16="http://schemas.microsoft.com/office/drawing/2014/main" id="{22795BE9-B49B-483F-A592-7B2539051769}"/>
              </a:ext>
            </a:extLst>
          </p:cNvPr>
          <p:cNvSpPr txBox="1"/>
          <p:nvPr/>
        </p:nvSpPr>
        <p:spPr>
          <a:xfrm>
            <a:off x="1579778" y="2013624"/>
            <a:ext cx="7583648" cy="3970318"/>
          </a:xfrm>
          <a:prstGeom prst="rect">
            <a:avLst/>
          </a:prstGeom>
          <a:noFill/>
        </p:spPr>
        <p:txBody>
          <a:bodyPr wrap="square" rtlCol="0">
            <a:spAutoFit/>
          </a:bodyPr>
          <a:lstStyle/>
          <a:p>
            <a:pPr marL="342900" lvl="0" indent="-342900">
              <a:buFont typeface="Arial" panose="020B0604020202020204" pitchFamily="34" charset="0"/>
              <a:buChar char="•"/>
            </a:pPr>
            <a:r>
              <a:rPr lang="fr-CH" dirty="0"/>
              <a:t>Un système de compte client nominatif permettra d’émettre des billets gratuits pour les voyageurs éligibles (les habitants), qui sont ensuite facturés à la commune après utilisation.</a:t>
            </a:r>
          </a:p>
          <a:p>
            <a:pPr marL="342900" lvl="0" indent="-342900">
              <a:buFont typeface="Arial" panose="020B0604020202020204" pitchFamily="34" charset="0"/>
              <a:buChar char="•"/>
            </a:pPr>
            <a:r>
              <a:rPr lang="fr-CH" dirty="0"/>
              <a:t>Un système de carte permet de reconnaître le client et contrôler son droit d’accès aux billets subventionnés, et de décompter les voyages en passant la carte sur un lecteur embarqué dans les bus</a:t>
            </a:r>
          </a:p>
          <a:p>
            <a:pPr marL="342900" lvl="0" indent="-342900">
              <a:buFont typeface="Arial" panose="020B0604020202020204" pitchFamily="34" charset="0"/>
              <a:buChar char="•"/>
            </a:pPr>
            <a:r>
              <a:rPr lang="fr-CH" dirty="0"/>
              <a:t>Toute carte peut être utilisée (carte TPC, </a:t>
            </a:r>
            <a:r>
              <a:rPr lang="fr-CH" dirty="0" err="1"/>
              <a:t>Swisspass</a:t>
            </a:r>
            <a:r>
              <a:rPr lang="fr-CH" dirty="0"/>
              <a:t>, carte de ski, etc.)</a:t>
            </a:r>
          </a:p>
          <a:p>
            <a:pPr marL="342900" lvl="0" indent="-342900">
              <a:buFont typeface="Arial" panose="020B0604020202020204" pitchFamily="34" charset="0"/>
              <a:buChar char="•"/>
            </a:pPr>
            <a:r>
              <a:rPr lang="fr-CH" dirty="0"/>
              <a:t>La commune a en charge l’autorisation et le blocage des comptes clients et pourra délivrer les cartes aux personnes qui n’en ont pas déjà</a:t>
            </a:r>
          </a:p>
          <a:p>
            <a:pPr marL="342900" lvl="0" indent="-342900">
              <a:buFont typeface="Arial" panose="020B0604020202020204" pitchFamily="34" charset="0"/>
              <a:buChar char="•"/>
            </a:pPr>
            <a:r>
              <a:rPr lang="fr-CH" dirty="0"/>
              <a:t>Les TPC gèrent le décompte des voyages et le transmettent mensuellement à la commune</a:t>
            </a:r>
          </a:p>
          <a:p>
            <a:pPr marL="342900" lvl="0" indent="-342900">
              <a:buFont typeface="Arial" panose="020B0604020202020204" pitchFamily="34" charset="0"/>
              <a:buChar char="•"/>
            </a:pPr>
            <a:r>
              <a:rPr lang="fr-CH" dirty="0"/>
              <a:t>Les TPC assurent le contrôle à bord des véhicules</a:t>
            </a:r>
          </a:p>
          <a:p>
            <a:pPr marL="342900" lvl="0" indent="-342900">
              <a:buFont typeface="Arial" panose="020B0604020202020204" pitchFamily="34" charset="0"/>
              <a:buChar char="•"/>
            </a:pPr>
            <a:endParaRPr lang="fr-CH" dirty="0"/>
          </a:p>
          <a:p>
            <a:pPr lvl="0"/>
            <a:r>
              <a:rPr lang="fr-CH" dirty="0"/>
              <a:t>Le planning du projet prévoit une mise en service en mars 2022.</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pic>
        <p:nvPicPr>
          <p:cNvPr id="13" name="Image 12">
            <a:extLst>
              <a:ext uri="{FF2B5EF4-FFF2-40B4-BE49-F238E27FC236}">
                <a16:creationId xmlns:a16="http://schemas.microsoft.com/office/drawing/2014/main" id="{AC4BAE1B-0A1D-47BA-93CF-59806CABF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624" y="6167602"/>
            <a:ext cx="829456" cy="540502"/>
          </a:xfrm>
          <a:prstGeom prst="rect">
            <a:avLst/>
          </a:prstGeom>
        </p:spPr>
      </p:pic>
    </p:spTree>
    <p:extLst>
      <p:ext uri="{BB962C8B-B14F-4D97-AF65-F5344CB8AC3E}">
        <p14:creationId xmlns:p14="http://schemas.microsoft.com/office/powerpoint/2010/main" val="281917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Protection des données</a:t>
            </a:r>
          </a:p>
        </p:txBody>
      </p:sp>
      <p:sp>
        <p:nvSpPr>
          <p:cNvPr id="6" name="ZoneTexte 5">
            <a:extLst>
              <a:ext uri="{FF2B5EF4-FFF2-40B4-BE49-F238E27FC236}">
                <a16:creationId xmlns:a16="http://schemas.microsoft.com/office/drawing/2014/main" id="{22795BE9-B49B-483F-A592-7B2539051769}"/>
              </a:ext>
            </a:extLst>
          </p:cNvPr>
          <p:cNvSpPr txBox="1"/>
          <p:nvPr/>
        </p:nvSpPr>
        <p:spPr>
          <a:xfrm>
            <a:off x="1579778" y="2013624"/>
            <a:ext cx="7312552" cy="3693319"/>
          </a:xfrm>
          <a:prstGeom prst="rect">
            <a:avLst/>
          </a:prstGeom>
          <a:noFill/>
        </p:spPr>
        <p:txBody>
          <a:bodyPr wrap="square" rtlCol="0">
            <a:spAutoFit/>
          </a:bodyPr>
          <a:lstStyle/>
          <a:p>
            <a:pPr marL="342900" lvl="0" indent="-342900">
              <a:buFont typeface="Arial" panose="020B0604020202020204" pitchFamily="34" charset="0"/>
              <a:buChar char="•"/>
            </a:pPr>
            <a:r>
              <a:rPr lang="fr-CH" dirty="0"/>
              <a:t>Aucune information n’est présente sur la carte : en cas de vol aucune information ne peut en être extraite</a:t>
            </a:r>
          </a:p>
          <a:p>
            <a:pPr marL="342900" lvl="0" indent="-342900">
              <a:buFont typeface="Arial" panose="020B0604020202020204" pitchFamily="34" charset="0"/>
              <a:buChar char="•"/>
            </a:pPr>
            <a:r>
              <a:rPr lang="fr-CH" dirty="0"/>
              <a:t>Le système central est le même que celui qui gère les billets et/ou demandes d’arrêt sur l’app mobile TPC.</a:t>
            </a:r>
          </a:p>
          <a:p>
            <a:pPr marL="342900" lvl="0" indent="-342900">
              <a:buFont typeface="Arial" panose="020B0604020202020204" pitchFamily="34" charset="0"/>
              <a:buChar char="•"/>
            </a:pPr>
            <a:endParaRPr lang="fr-CH" dirty="0"/>
          </a:p>
          <a:p>
            <a:pPr marL="285750" lvl="0" indent="-285750">
              <a:buFont typeface="Symbol" panose="05050102010706020507" pitchFamily="18" charset="2"/>
              <a:buChar char="Þ"/>
            </a:pPr>
            <a:r>
              <a:rPr lang="fr-CH" dirty="0"/>
              <a:t>Les dispositions actuelles de la base de données des TPC s’appliquent</a:t>
            </a:r>
          </a:p>
          <a:p>
            <a:pPr marL="285750" lvl="0" indent="-285750">
              <a:buFont typeface="Symbol" panose="05050102010706020507" pitchFamily="18" charset="2"/>
              <a:buChar char="Þ"/>
            </a:pPr>
            <a:r>
              <a:rPr lang="fr-CH" dirty="0"/>
              <a:t>Une analyse juridique a déjà été effectuée</a:t>
            </a:r>
          </a:p>
          <a:p>
            <a:pPr marL="285750" lvl="0" indent="-285750">
              <a:buFont typeface="Symbol" panose="05050102010706020507" pitchFamily="18" charset="2"/>
              <a:buChar char="Þ"/>
            </a:pPr>
            <a:r>
              <a:rPr lang="fr-CH" dirty="0"/>
              <a:t>Le système respecte les prescriptions en matière de protection des données :</a:t>
            </a:r>
          </a:p>
          <a:p>
            <a:pPr marL="342900" lvl="0" indent="-342900">
              <a:buFont typeface="Arial" panose="020B0604020202020204" pitchFamily="34" charset="0"/>
              <a:buChar char="•"/>
            </a:pPr>
            <a:r>
              <a:rPr lang="fr-CH" dirty="0"/>
              <a:t>Aucune donnée personnelle critique n’est stockée dans le système</a:t>
            </a:r>
          </a:p>
          <a:p>
            <a:pPr marL="342900" lvl="0" indent="-342900">
              <a:buFont typeface="Arial" panose="020B0604020202020204" pitchFamily="34" charset="0"/>
              <a:buChar char="•"/>
            </a:pPr>
            <a:r>
              <a:rPr lang="fr-CH" dirty="0"/>
              <a:t>Le client dispose d’un droit d’accès et de rectification des données</a:t>
            </a:r>
          </a:p>
          <a:p>
            <a:pPr marL="342900" lvl="0" indent="-342900">
              <a:buFont typeface="Arial" panose="020B0604020202020204" pitchFamily="34" charset="0"/>
              <a:buChar char="•"/>
            </a:pPr>
            <a:r>
              <a:rPr lang="fr-CH" dirty="0"/>
              <a:t>Le système est régulièrement vidé de son historique (seuls des éléments anonymisés ou statistiques subsistent durablement)</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pic>
        <p:nvPicPr>
          <p:cNvPr id="13" name="Image 12">
            <a:extLst>
              <a:ext uri="{FF2B5EF4-FFF2-40B4-BE49-F238E27FC236}">
                <a16:creationId xmlns:a16="http://schemas.microsoft.com/office/drawing/2014/main" id="{AC4BAE1B-0A1D-47BA-93CF-59806CABF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624" y="6167602"/>
            <a:ext cx="829456" cy="540502"/>
          </a:xfrm>
          <a:prstGeom prst="rect">
            <a:avLst/>
          </a:prstGeom>
        </p:spPr>
      </p:pic>
    </p:spTree>
    <p:extLst>
      <p:ext uri="{BB962C8B-B14F-4D97-AF65-F5344CB8AC3E}">
        <p14:creationId xmlns:p14="http://schemas.microsoft.com/office/powerpoint/2010/main" val="390849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Procédure de délivrance des cartes</a:t>
            </a:r>
          </a:p>
        </p:txBody>
      </p:sp>
      <p:sp>
        <p:nvSpPr>
          <p:cNvPr id="6" name="ZoneTexte 5">
            <a:extLst>
              <a:ext uri="{FF2B5EF4-FFF2-40B4-BE49-F238E27FC236}">
                <a16:creationId xmlns:a16="http://schemas.microsoft.com/office/drawing/2014/main" id="{22795BE9-B49B-483F-A592-7B2539051769}"/>
              </a:ext>
            </a:extLst>
          </p:cNvPr>
          <p:cNvSpPr txBox="1"/>
          <p:nvPr/>
        </p:nvSpPr>
        <p:spPr>
          <a:xfrm>
            <a:off x="1579778" y="2013624"/>
            <a:ext cx="7312552" cy="3139321"/>
          </a:xfrm>
          <a:prstGeom prst="rect">
            <a:avLst/>
          </a:prstGeom>
          <a:noFill/>
        </p:spPr>
        <p:txBody>
          <a:bodyPr wrap="square" rtlCol="0">
            <a:spAutoFit/>
          </a:bodyPr>
          <a:lstStyle/>
          <a:p>
            <a:pPr marL="342900" lvl="0" indent="-342900">
              <a:buFont typeface="Arial" panose="020B0604020202020204" pitchFamily="34" charset="0"/>
              <a:buChar char="•"/>
            </a:pPr>
            <a:r>
              <a:rPr lang="fr-CH" dirty="0"/>
              <a:t>Le client se présente à la commune</a:t>
            </a:r>
          </a:p>
          <a:p>
            <a:pPr marL="342900" lvl="0" indent="-342900">
              <a:buFont typeface="Arial" panose="020B0604020202020204" pitchFamily="34" charset="0"/>
              <a:buChar char="•"/>
            </a:pPr>
            <a:r>
              <a:rPr lang="fr-CH" dirty="0"/>
              <a:t>La commune contrôle que le client est bien enregistré dans le fichier des habitants</a:t>
            </a:r>
          </a:p>
          <a:p>
            <a:pPr marL="342900" lvl="0" indent="-342900">
              <a:buFont typeface="Arial" panose="020B0604020202020204" pitchFamily="34" charset="0"/>
              <a:buChar char="•"/>
            </a:pPr>
            <a:r>
              <a:rPr lang="fr-CH" dirty="0"/>
              <a:t>Si besoin la commune fournit une carte au client</a:t>
            </a:r>
          </a:p>
          <a:p>
            <a:pPr marL="342900" lvl="0" indent="-342900">
              <a:buFont typeface="Arial" panose="020B0604020202020204" pitchFamily="34" charset="0"/>
              <a:buChar char="•"/>
            </a:pPr>
            <a:r>
              <a:rPr lang="fr-CH" dirty="0"/>
              <a:t>Si besoin la commune crée le compte client, qui accepte les condition générales</a:t>
            </a:r>
          </a:p>
          <a:p>
            <a:pPr marL="342900" lvl="0" indent="-342900">
              <a:buFont typeface="Arial" panose="020B0604020202020204" pitchFamily="34" charset="0"/>
              <a:buChar char="•"/>
            </a:pPr>
            <a:r>
              <a:rPr lang="fr-CH" dirty="0"/>
              <a:t>La commune enregistre la carte sur le compte client</a:t>
            </a:r>
          </a:p>
          <a:p>
            <a:pPr marL="342900" lvl="0" indent="-342900">
              <a:buFont typeface="Arial" panose="020B0604020202020204" pitchFamily="34" charset="0"/>
              <a:buChar char="•"/>
            </a:pPr>
            <a:r>
              <a:rPr lang="fr-CH" dirty="0"/>
              <a:t>La commune active l’autorisation de circuler la carte</a:t>
            </a:r>
          </a:p>
          <a:p>
            <a:pPr marL="342900" lvl="0" indent="-342900">
              <a:buFont typeface="Arial" panose="020B0604020202020204" pitchFamily="34" charset="0"/>
              <a:buChar char="•"/>
            </a:pPr>
            <a:endParaRPr lang="fr-CH" dirty="0"/>
          </a:p>
          <a:p>
            <a:pPr lvl="0"/>
            <a:r>
              <a:rPr lang="fr-CH" dirty="0"/>
              <a:t>La procédure doit encore être précisée pour la gestion des sorties de clients (déménagements…)</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pic>
        <p:nvPicPr>
          <p:cNvPr id="13" name="Image 12">
            <a:extLst>
              <a:ext uri="{FF2B5EF4-FFF2-40B4-BE49-F238E27FC236}">
                <a16:creationId xmlns:a16="http://schemas.microsoft.com/office/drawing/2014/main" id="{AC4BAE1B-0A1D-47BA-93CF-59806CABF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624" y="6167602"/>
            <a:ext cx="829456" cy="540502"/>
          </a:xfrm>
          <a:prstGeom prst="rect">
            <a:avLst/>
          </a:prstGeom>
        </p:spPr>
      </p:pic>
    </p:spTree>
    <p:extLst>
      <p:ext uri="{BB962C8B-B14F-4D97-AF65-F5344CB8AC3E}">
        <p14:creationId xmlns:p14="http://schemas.microsoft.com/office/powerpoint/2010/main" val="232375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600482-83A1-434F-B3E2-5E40D1D77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7" y="-1"/>
            <a:ext cx="9144000" cy="6847853"/>
          </a:xfrm>
          <a:prstGeom prst="rect">
            <a:avLst/>
          </a:prstGeom>
        </p:spPr>
      </p:pic>
      <p:pic>
        <p:nvPicPr>
          <p:cNvPr id="4" name="Image 3">
            <a:extLst>
              <a:ext uri="{FF2B5EF4-FFF2-40B4-BE49-F238E27FC236}">
                <a16:creationId xmlns:a16="http://schemas.microsoft.com/office/drawing/2014/main" id="{93D5B47B-BEAC-4456-A8DC-422DCF3E7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7" y="1200417"/>
            <a:ext cx="6276104" cy="4990529"/>
          </a:xfrm>
          <a:prstGeom prst="rect">
            <a:avLst/>
          </a:prstGeom>
        </p:spPr>
      </p:pic>
      <p:sp>
        <p:nvSpPr>
          <p:cNvPr id="6" name="ZoneTexte 5">
            <a:extLst>
              <a:ext uri="{FF2B5EF4-FFF2-40B4-BE49-F238E27FC236}">
                <a16:creationId xmlns:a16="http://schemas.microsoft.com/office/drawing/2014/main" id="{1E242B7B-2291-4F37-8B80-0440A1AA0FCC}"/>
              </a:ext>
            </a:extLst>
          </p:cNvPr>
          <p:cNvSpPr txBox="1"/>
          <p:nvPr/>
        </p:nvSpPr>
        <p:spPr>
          <a:xfrm>
            <a:off x="486563" y="2140591"/>
            <a:ext cx="7583648" cy="769441"/>
          </a:xfrm>
          <a:prstGeom prst="rect">
            <a:avLst/>
          </a:prstGeom>
          <a:noFill/>
        </p:spPr>
        <p:txBody>
          <a:bodyPr wrap="square" rtlCol="0">
            <a:spAutoFit/>
          </a:bodyPr>
          <a:lstStyle/>
          <a:p>
            <a:r>
              <a:rPr lang="fr-CH" sz="4400" dirty="0">
                <a:solidFill>
                  <a:schemeClr val="bg1"/>
                </a:solidFill>
                <a:latin typeface="AmpleSoft-Medium" panose="02000000000000000000" pitchFamily="50" charset="0"/>
              </a:rPr>
              <a:t>ECHANGES</a:t>
            </a:r>
          </a:p>
        </p:txBody>
      </p:sp>
      <p:sp>
        <p:nvSpPr>
          <p:cNvPr id="7" name="ZoneTexte 6">
            <a:extLst>
              <a:ext uri="{FF2B5EF4-FFF2-40B4-BE49-F238E27FC236}">
                <a16:creationId xmlns:a16="http://schemas.microsoft.com/office/drawing/2014/main" id="{F4FABEB1-A338-497A-BDE7-15FE144022B9}"/>
              </a:ext>
            </a:extLst>
          </p:cNvPr>
          <p:cNvSpPr txBox="1"/>
          <p:nvPr/>
        </p:nvSpPr>
        <p:spPr>
          <a:xfrm>
            <a:off x="486563" y="2676337"/>
            <a:ext cx="7583648" cy="769441"/>
          </a:xfrm>
          <a:prstGeom prst="rect">
            <a:avLst/>
          </a:prstGeom>
          <a:noFill/>
        </p:spPr>
        <p:txBody>
          <a:bodyPr wrap="square" rtlCol="0">
            <a:spAutoFit/>
          </a:bodyPr>
          <a:lstStyle/>
          <a:p>
            <a:r>
              <a:rPr lang="fr-CH" sz="4400" dirty="0">
                <a:solidFill>
                  <a:srgbClr val="362783"/>
                </a:solidFill>
                <a:latin typeface="AmpleSoft-Medium" panose="02000000000000000000" pitchFamily="50" charset="0"/>
              </a:rPr>
              <a:t>QUESTIONS</a:t>
            </a:r>
          </a:p>
        </p:txBody>
      </p:sp>
      <p:pic>
        <p:nvPicPr>
          <p:cNvPr id="20" name="Image 19">
            <a:extLst>
              <a:ext uri="{FF2B5EF4-FFF2-40B4-BE49-F238E27FC236}">
                <a16:creationId xmlns:a16="http://schemas.microsoft.com/office/drawing/2014/main" id="{CD92201D-A178-4E38-9097-38D4A8D6B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651" y="3494858"/>
            <a:ext cx="2999238" cy="51816"/>
          </a:xfrm>
          <a:prstGeom prst="rect">
            <a:avLst/>
          </a:prstGeom>
        </p:spPr>
      </p:pic>
      <p:sp>
        <p:nvSpPr>
          <p:cNvPr id="9" name="Rectangle 8">
            <a:extLst>
              <a:ext uri="{FF2B5EF4-FFF2-40B4-BE49-F238E27FC236}">
                <a16:creationId xmlns:a16="http://schemas.microsoft.com/office/drawing/2014/main" id="{623C134E-3820-4E53-AD24-C32E4D32FC66}"/>
              </a:ext>
            </a:extLst>
          </p:cNvPr>
          <p:cNvSpPr/>
          <p:nvPr/>
        </p:nvSpPr>
        <p:spPr>
          <a:xfrm>
            <a:off x="0" y="5680453"/>
            <a:ext cx="9139451" cy="116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10" name="Image 9">
            <a:extLst>
              <a:ext uri="{FF2B5EF4-FFF2-40B4-BE49-F238E27FC236}">
                <a16:creationId xmlns:a16="http://schemas.microsoft.com/office/drawing/2014/main" id="{4CC92EFA-20CB-4095-8CC5-FC1EC1FC7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5712" y="5925456"/>
            <a:ext cx="1290096" cy="840671"/>
          </a:xfrm>
          <a:prstGeom prst="rect">
            <a:avLst/>
          </a:prstGeom>
        </p:spPr>
      </p:pic>
    </p:spTree>
    <p:extLst>
      <p:ext uri="{BB962C8B-B14F-4D97-AF65-F5344CB8AC3E}">
        <p14:creationId xmlns:p14="http://schemas.microsoft.com/office/powerpoint/2010/main" val="238017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ORDRE DU JOUR</a:t>
            </a:r>
          </a:p>
        </p:txBody>
      </p:sp>
      <p:sp>
        <p:nvSpPr>
          <p:cNvPr id="6" name="ZoneTexte 5">
            <a:extLst>
              <a:ext uri="{FF2B5EF4-FFF2-40B4-BE49-F238E27FC236}">
                <a16:creationId xmlns:a16="http://schemas.microsoft.com/office/drawing/2014/main" id="{22795BE9-B49B-483F-A592-7B2539051769}"/>
              </a:ext>
            </a:extLst>
          </p:cNvPr>
          <p:cNvSpPr txBox="1"/>
          <p:nvPr/>
        </p:nvSpPr>
        <p:spPr>
          <a:xfrm>
            <a:off x="1579778" y="2013624"/>
            <a:ext cx="7583648" cy="923330"/>
          </a:xfrm>
          <a:prstGeom prst="rect">
            <a:avLst/>
          </a:prstGeom>
          <a:noFill/>
        </p:spPr>
        <p:txBody>
          <a:bodyPr wrap="square" rtlCol="0">
            <a:spAutoFit/>
          </a:bodyPr>
          <a:lstStyle/>
          <a:p>
            <a:pPr marL="342900" lvl="0" indent="-342900">
              <a:buFont typeface="+mj-lt"/>
              <a:buAutoNum type="arabicPeriod"/>
            </a:pPr>
            <a:r>
              <a:rPr lang="fr-CH" dirty="0"/>
              <a:t>Bilan 2020 + perspectives 2021</a:t>
            </a:r>
          </a:p>
          <a:p>
            <a:pPr marL="342900" lvl="0" indent="-342900">
              <a:buFont typeface="+mj-lt"/>
              <a:buAutoNum type="arabicPeriod"/>
            </a:pPr>
            <a:r>
              <a:rPr lang="fr-CH" dirty="0"/>
              <a:t>Nouveautés 2021</a:t>
            </a:r>
          </a:p>
          <a:p>
            <a:pPr marL="342900" lvl="0" indent="-342900">
              <a:buFont typeface="+mj-lt"/>
              <a:buAutoNum type="arabicPeriod"/>
            </a:pPr>
            <a:r>
              <a:rPr lang="fr-CH" dirty="0"/>
              <a:t>Système de carte pour les billets offerts par la commune</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pic>
        <p:nvPicPr>
          <p:cNvPr id="13" name="Image 12">
            <a:extLst>
              <a:ext uri="{FF2B5EF4-FFF2-40B4-BE49-F238E27FC236}">
                <a16:creationId xmlns:a16="http://schemas.microsoft.com/office/drawing/2014/main" id="{AC4BAE1B-0A1D-47BA-93CF-59806CABF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624" y="6167602"/>
            <a:ext cx="829456" cy="540502"/>
          </a:xfrm>
          <a:prstGeom prst="rect">
            <a:avLst/>
          </a:prstGeom>
        </p:spPr>
      </p:pic>
    </p:spTree>
    <p:extLst>
      <p:ext uri="{BB962C8B-B14F-4D97-AF65-F5344CB8AC3E}">
        <p14:creationId xmlns:p14="http://schemas.microsoft.com/office/powerpoint/2010/main" val="143687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600482-83A1-434F-B3E2-5E40D1D77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14" y="251271"/>
            <a:ext cx="9434303" cy="7065258"/>
          </a:xfrm>
          <a:prstGeom prst="rect">
            <a:avLst/>
          </a:prstGeom>
        </p:spPr>
      </p:pic>
      <p:pic>
        <p:nvPicPr>
          <p:cNvPr id="20" name="Image 19">
            <a:extLst>
              <a:ext uri="{FF2B5EF4-FFF2-40B4-BE49-F238E27FC236}">
                <a16:creationId xmlns:a16="http://schemas.microsoft.com/office/drawing/2014/main" id="{CD92201D-A178-4E38-9097-38D4A8D6B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51" y="3494858"/>
            <a:ext cx="2999238" cy="51816"/>
          </a:xfrm>
          <a:prstGeom prst="rect">
            <a:avLst/>
          </a:prstGeom>
        </p:spPr>
      </p:pic>
      <p:sp>
        <p:nvSpPr>
          <p:cNvPr id="22" name="Rectangle 21">
            <a:extLst>
              <a:ext uri="{FF2B5EF4-FFF2-40B4-BE49-F238E27FC236}">
                <a16:creationId xmlns:a16="http://schemas.microsoft.com/office/drawing/2014/main" id="{E6AAD342-2241-4D7B-AE88-58C6A3631A74}"/>
              </a:ext>
            </a:extLst>
          </p:cNvPr>
          <p:cNvSpPr/>
          <p:nvPr/>
        </p:nvSpPr>
        <p:spPr>
          <a:xfrm>
            <a:off x="-159014" y="5798623"/>
            <a:ext cx="9303014" cy="116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4" name="Image 3">
            <a:extLst>
              <a:ext uri="{FF2B5EF4-FFF2-40B4-BE49-F238E27FC236}">
                <a16:creationId xmlns:a16="http://schemas.microsoft.com/office/drawing/2014/main" id="{93D5B47B-BEAC-4456-A8DC-422DCF3E7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846" y="3303358"/>
            <a:ext cx="6276104" cy="4990529"/>
          </a:xfrm>
          <a:prstGeom prst="rect">
            <a:avLst/>
          </a:prstGeom>
        </p:spPr>
      </p:pic>
      <p:pic>
        <p:nvPicPr>
          <p:cNvPr id="23" name="Image 22">
            <a:extLst>
              <a:ext uri="{FF2B5EF4-FFF2-40B4-BE49-F238E27FC236}">
                <a16:creationId xmlns:a16="http://schemas.microsoft.com/office/drawing/2014/main" id="{978A2797-7370-4E0F-8DD1-C1370A29D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5712" y="5925456"/>
            <a:ext cx="1290096" cy="840671"/>
          </a:xfrm>
          <a:prstGeom prst="rect">
            <a:avLst/>
          </a:prstGeom>
        </p:spPr>
      </p:pic>
      <p:sp>
        <p:nvSpPr>
          <p:cNvPr id="10" name="ZoneTexte 9">
            <a:extLst>
              <a:ext uri="{FF2B5EF4-FFF2-40B4-BE49-F238E27FC236}">
                <a16:creationId xmlns:a16="http://schemas.microsoft.com/office/drawing/2014/main" id="{CF6A79D8-A83D-474F-B516-C2096263D494}"/>
              </a:ext>
            </a:extLst>
          </p:cNvPr>
          <p:cNvSpPr txBox="1"/>
          <p:nvPr/>
        </p:nvSpPr>
        <p:spPr>
          <a:xfrm>
            <a:off x="517839" y="4213453"/>
            <a:ext cx="7583648" cy="400110"/>
          </a:xfrm>
          <a:prstGeom prst="rect">
            <a:avLst/>
          </a:prstGeom>
          <a:noFill/>
        </p:spPr>
        <p:txBody>
          <a:bodyPr wrap="square" rtlCol="0">
            <a:spAutoFit/>
          </a:bodyPr>
          <a:lstStyle/>
          <a:p>
            <a:r>
              <a:rPr lang="fr-CH" sz="2000" b="1" dirty="0">
                <a:solidFill>
                  <a:schemeClr val="bg1"/>
                </a:solidFill>
                <a:latin typeface="AmpleSoft-Medium" panose="02000000000000000000" pitchFamily="50" charset="0"/>
              </a:rPr>
              <a:t>14 octobre 2019</a:t>
            </a:r>
          </a:p>
        </p:txBody>
      </p:sp>
      <p:sp>
        <p:nvSpPr>
          <p:cNvPr id="7" name="ZoneTexte 6">
            <a:extLst>
              <a:ext uri="{FF2B5EF4-FFF2-40B4-BE49-F238E27FC236}">
                <a16:creationId xmlns:a16="http://schemas.microsoft.com/office/drawing/2014/main" id="{F4FABEB1-A338-497A-BDE7-15FE144022B9}"/>
              </a:ext>
            </a:extLst>
          </p:cNvPr>
          <p:cNvSpPr txBox="1"/>
          <p:nvPr/>
        </p:nvSpPr>
        <p:spPr>
          <a:xfrm>
            <a:off x="5761089" y="4695567"/>
            <a:ext cx="7583648" cy="1077218"/>
          </a:xfrm>
          <a:prstGeom prst="rect">
            <a:avLst/>
          </a:prstGeom>
          <a:noFill/>
        </p:spPr>
        <p:txBody>
          <a:bodyPr wrap="square" rtlCol="0">
            <a:spAutoFit/>
          </a:bodyPr>
          <a:lstStyle/>
          <a:p>
            <a:r>
              <a:rPr lang="fr-CH" sz="3200" dirty="0">
                <a:solidFill>
                  <a:srgbClr val="362783"/>
                </a:solidFill>
                <a:latin typeface="AmpleSoft-Medium" panose="02000000000000000000" pitchFamily="50" charset="0"/>
              </a:rPr>
              <a:t>1-Bilan 2020</a:t>
            </a:r>
          </a:p>
          <a:p>
            <a:r>
              <a:rPr lang="fr-CH" sz="3200" dirty="0">
                <a:solidFill>
                  <a:srgbClr val="362783"/>
                </a:solidFill>
                <a:latin typeface="AmpleSoft-Medium" panose="02000000000000000000" pitchFamily="50" charset="0"/>
              </a:rPr>
              <a:t>Perspectives 2021</a:t>
            </a:r>
          </a:p>
        </p:txBody>
      </p:sp>
      <p:pic>
        <p:nvPicPr>
          <p:cNvPr id="11" name="Image 10">
            <a:extLst>
              <a:ext uri="{FF2B5EF4-FFF2-40B4-BE49-F238E27FC236}">
                <a16:creationId xmlns:a16="http://schemas.microsoft.com/office/drawing/2014/main" id="{12B33FF2-518C-442B-8B25-FB9D780EB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spTree>
    <p:extLst>
      <p:ext uri="{BB962C8B-B14F-4D97-AF65-F5344CB8AC3E}">
        <p14:creationId xmlns:p14="http://schemas.microsoft.com/office/powerpoint/2010/main" val="347534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Statistiques fréquentation 2019-2020</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graphicFrame>
        <p:nvGraphicFramePr>
          <p:cNvPr id="7" name="Tableau 2">
            <a:extLst>
              <a:ext uri="{FF2B5EF4-FFF2-40B4-BE49-F238E27FC236}">
                <a16:creationId xmlns:a16="http://schemas.microsoft.com/office/drawing/2014/main" id="{AA2A339D-8DCC-4790-8987-8ACC3BE51075}"/>
              </a:ext>
            </a:extLst>
          </p:cNvPr>
          <p:cNvGraphicFramePr>
            <a:graphicFrameLocks noGrp="1"/>
          </p:cNvGraphicFramePr>
          <p:nvPr/>
        </p:nvGraphicFramePr>
        <p:xfrm>
          <a:off x="1693369" y="1546327"/>
          <a:ext cx="6096000" cy="3962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69957212"/>
                    </a:ext>
                  </a:extLst>
                </a:gridCol>
                <a:gridCol w="2032000">
                  <a:extLst>
                    <a:ext uri="{9D8B030D-6E8A-4147-A177-3AD203B41FA5}">
                      <a16:colId xmlns:a16="http://schemas.microsoft.com/office/drawing/2014/main" val="1085920403"/>
                    </a:ext>
                  </a:extLst>
                </a:gridCol>
                <a:gridCol w="2032000">
                  <a:extLst>
                    <a:ext uri="{9D8B030D-6E8A-4147-A177-3AD203B41FA5}">
                      <a16:colId xmlns:a16="http://schemas.microsoft.com/office/drawing/2014/main" val="1188301"/>
                    </a:ext>
                  </a:extLst>
                </a:gridCol>
              </a:tblGrid>
              <a:tr h="294159">
                <a:tc>
                  <a:txBody>
                    <a:bodyPr/>
                    <a:lstStyle/>
                    <a:p>
                      <a:r>
                        <a:rPr lang="fr-CH" sz="1400" dirty="0"/>
                        <a:t>Mois</a:t>
                      </a:r>
                    </a:p>
                  </a:txBody>
                  <a:tcPr/>
                </a:tc>
                <a:tc>
                  <a:txBody>
                    <a:bodyPr/>
                    <a:lstStyle/>
                    <a:p>
                      <a:r>
                        <a:rPr lang="fr-CH" sz="1400" dirty="0"/>
                        <a:t>Voyageurs</a:t>
                      </a:r>
                    </a:p>
                  </a:txBody>
                  <a:tcPr/>
                </a:tc>
                <a:tc>
                  <a:txBody>
                    <a:bodyPr/>
                    <a:lstStyle/>
                    <a:p>
                      <a:r>
                        <a:rPr lang="fr-CH" sz="1400" dirty="0"/>
                        <a:t>Voyageurs/jour</a:t>
                      </a:r>
                    </a:p>
                  </a:txBody>
                  <a:tcPr/>
                </a:tc>
                <a:extLst>
                  <a:ext uri="{0D108BD9-81ED-4DB2-BD59-A6C34878D82A}">
                    <a16:rowId xmlns:a16="http://schemas.microsoft.com/office/drawing/2014/main" val="1629414104"/>
                  </a:ext>
                </a:extLst>
              </a:tr>
              <a:tr h="294159">
                <a:tc>
                  <a:txBody>
                    <a:bodyPr/>
                    <a:lstStyle/>
                    <a:p>
                      <a:r>
                        <a:rPr lang="fr-CH" sz="1400" b="1" dirty="0"/>
                        <a:t>TOTAL 2019</a:t>
                      </a:r>
                    </a:p>
                  </a:txBody>
                  <a:tcPr/>
                </a:tc>
                <a:tc>
                  <a:txBody>
                    <a:bodyPr/>
                    <a:lstStyle/>
                    <a:p>
                      <a:r>
                        <a:rPr lang="fr-CH" sz="1400" b="1" dirty="0"/>
                        <a:t>393’673</a:t>
                      </a:r>
                    </a:p>
                  </a:txBody>
                  <a:tcPr/>
                </a:tc>
                <a:tc>
                  <a:txBody>
                    <a:bodyPr/>
                    <a:lstStyle/>
                    <a:p>
                      <a:r>
                        <a:rPr lang="fr-CH" sz="1400" b="1" dirty="0"/>
                        <a:t>1’061</a:t>
                      </a:r>
                    </a:p>
                  </a:txBody>
                  <a:tcPr/>
                </a:tc>
                <a:extLst>
                  <a:ext uri="{0D108BD9-81ED-4DB2-BD59-A6C34878D82A}">
                    <a16:rowId xmlns:a16="http://schemas.microsoft.com/office/drawing/2014/main" val="4283808161"/>
                  </a:ext>
                </a:extLst>
              </a:tr>
              <a:tr h="294159">
                <a:tc>
                  <a:txBody>
                    <a:bodyPr/>
                    <a:lstStyle/>
                    <a:p>
                      <a:r>
                        <a:rPr lang="fr-CH" sz="1400" dirty="0"/>
                        <a:t>01.01 au 15.03</a:t>
                      </a:r>
                    </a:p>
                  </a:txBody>
                  <a:tcPr/>
                </a:tc>
                <a:tc>
                  <a:txBody>
                    <a:bodyPr/>
                    <a:lstStyle/>
                    <a:p>
                      <a:r>
                        <a:rPr lang="fr-CH" sz="1400" dirty="0"/>
                        <a:t>92’166</a:t>
                      </a:r>
                    </a:p>
                  </a:txBody>
                  <a:tcPr/>
                </a:tc>
                <a:tc>
                  <a:txBody>
                    <a:bodyPr/>
                    <a:lstStyle/>
                    <a:p>
                      <a:r>
                        <a:rPr lang="fr-CH" sz="1400" dirty="0"/>
                        <a:t>1’245</a:t>
                      </a:r>
                    </a:p>
                  </a:txBody>
                  <a:tcPr/>
                </a:tc>
                <a:extLst>
                  <a:ext uri="{0D108BD9-81ED-4DB2-BD59-A6C34878D82A}">
                    <a16:rowId xmlns:a16="http://schemas.microsoft.com/office/drawing/2014/main" val="2224908185"/>
                  </a:ext>
                </a:extLst>
              </a:tr>
              <a:tr h="294159">
                <a:tc>
                  <a:txBody>
                    <a:bodyPr/>
                    <a:lstStyle/>
                    <a:p>
                      <a:r>
                        <a:rPr lang="fr-CH" sz="1400" dirty="0">
                          <a:solidFill>
                            <a:srgbClr val="FF0000"/>
                          </a:solidFill>
                        </a:rPr>
                        <a:t>16.03 au 10.05</a:t>
                      </a:r>
                    </a:p>
                  </a:txBody>
                  <a:tcPr/>
                </a:tc>
                <a:tc>
                  <a:txBody>
                    <a:bodyPr/>
                    <a:lstStyle/>
                    <a:p>
                      <a:r>
                        <a:rPr lang="fr-CH" sz="1400" dirty="0">
                          <a:solidFill>
                            <a:srgbClr val="FF0000"/>
                          </a:solidFill>
                        </a:rPr>
                        <a:t>5’916</a:t>
                      </a:r>
                    </a:p>
                  </a:txBody>
                  <a:tcPr/>
                </a:tc>
                <a:tc>
                  <a:txBody>
                    <a:bodyPr/>
                    <a:lstStyle/>
                    <a:p>
                      <a:r>
                        <a:rPr lang="fr-CH" sz="1400" dirty="0">
                          <a:solidFill>
                            <a:srgbClr val="FF0000"/>
                          </a:solidFill>
                        </a:rPr>
                        <a:t>106</a:t>
                      </a:r>
                    </a:p>
                  </a:txBody>
                  <a:tcPr/>
                </a:tc>
                <a:extLst>
                  <a:ext uri="{0D108BD9-81ED-4DB2-BD59-A6C34878D82A}">
                    <a16:rowId xmlns:a16="http://schemas.microsoft.com/office/drawing/2014/main" val="619819996"/>
                  </a:ext>
                </a:extLst>
              </a:tr>
              <a:tr h="294159">
                <a:tc>
                  <a:txBody>
                    <a:bodyPr/>
                    <a:lstStyle/>
                    <a:p>
                      <a:r>
                        <a:rPr lang="fr-CH" sz="1400" dirty="0"/>
                        <a:t>11.05 au 31.05</a:t>
                      </a:r>
                    </a:p>
                  </a:txBody>
                  <a:tcPr/>
                </a:tc>
                <a:tc>
                  <a:txBody>
                    <a:bodyPr/>
                    <a:lstStyle/>
                    <a:p>
                      <a:r>
                        <a:rPr lang="fr-CH" sz="1400" dirty="0"/>
                        <a:t>13’530</a:t>
                      </a:r>
                    </a:p>
                  </a:txBody>
                  <a:tcPr/>
                </a:tc>
                <a:tc>
                  <a:txBody>
                    <a:bodyPr/>
                    <a:lstStyle/>
                    <a:p>
                      <a:r>
                        <a:rPr lang="fr-CH" sz="1400" dirty="0"/>
                        <a:t>644</a:t>
                      </a:r>
                    </a:p>
                  </a:txBody>
                  <a:tcPr/>
                </a:tc>
                <a:extLst>
                  <a:ext uri="{0D108BD9-81ED-4DB2-BD59-A6C34878D82A}">
                    <a16:rowId xmlns:a16="http://schemas.microsoft.com/office/drawing/2014/main" val="478803854"/>
                  </a:ext>
                </a:extLst>
              </a:tr>
              <a:tr h="294159">
                <a:tc>
                  <a:txBody>
                    <a:bodyPr/>
                    <a:lstStyle/>
                    <a:p>
                      <a:r>
                        <a:rPr lang="fr-CH" sz="1400" dirty="0"/>
                        <a:t>Juin 2020</a:t>
                      </a:r>
                    </a:p>
                  </a:txBody>
                  <a:tcPr/>
                </a:tc>
                <a:tc>
                  <a:txBody>
                    <a:bodyPr/>
                    <a:lstStyle/>
                    <a:p>
                      <a:r>
                        <a:rPr lang="fr-CH" sz="1400" dirty="0"/>
                        <a:t>27’669</a:t>
                      </a:r>
                    </a:p>
                  </a:txBody>
                  <a:tcPr/>
                </a:tc>
                <a:tc>
                  <a:txBody>
                    <a:bodyPr/>
                    <a:lstStyle/>
                    <a:p>
                      <a:r>
                        <a:rPr lang="fr-CH" sz="1400" dirty="0"/>
                        <a:t>922</a:t>
                      </a:r>
                    </a:p>
                  </a:txBody>
                  <a:tcPr/>
                </a:tc>
                <a:extLst>
                  <a:ext uri="{0D108BD9-81ED-4DB2-BD59-A6C34878D82A}">
                    <a16:rowId xmlns:a16="http://schemas.microsoft.com/office/drawing/2014/main" val="816723901"/>
                  </a:ext>
                </a:extLst>
              </a:tr>
              <a:tr h="294159">
                <a:tc>
                  <a:txBody>
                    <a:bodyPr/>
                    <a:lstStyle/>
                    <a:p>
                      <a:r>
                        <a:rPr lang="fr-CH" sz="1400" dirty="0"/>
                        <a:t>Juillet 2020</a:t>
                      </a:r>
                    </a:p>
                  </a:txBody>
                  <a:tcPr/>
                </a:tc>
                <a:tc>
                  <a:txBody>
                    <a:bodyPr/>
                    <a:lstStyle/>
                    <a:p>
                      <a:r>
                        <a:rPr lang="fr-CH" sz="1400" dirty="0"/>
                        <a:t>28’446</a:t>
                      </a:r>
                    </a:p>
                  </a:txBody>
                  <a:tcPr/>
                </a:tc>
                <a:tc>
                  <a:txBody>
                    <a:bodyPr/>
                    <a:lstStyle/>
                    <a:p>
                      <a:r>
                        <a:rPr lang="fr-CH" sz="1400" dirty="0"/>
                        <a:t>918</a:t>
                      </a:r>
                    </a:p>
                  </a:txBody>
                  <a:tcPr/>
                </a:tc>
                <a:extLst>
                  <a:ext uri="{0D108BD9-81ED-4DB2-BD59-A6C34878D82A}">
                    <a16:rowId xmlns:a16="http://schemas.microsoft.com/office/drawing/2014/main" val="479256217"/>
                  </a:ext>
                </a:extLst>
              </a:tr>
              <a:tr h="294159">
                <a:tc>
                  <a:txBody>
                    <a:bodyPr/>
                    <a:lstStyle/>
                    <a:p>
                      <a:r>
                        <a:rPr lang="fr-CH" sz="1400" dirty="0"/>
                        <a:t>Août 2020</a:t>
                      </a:r>
                    </a:p>
                  </a:txBody>
                  <a:tcPr/>
                </a:tc>
                <a:tc>
                  <a:txBody>
                    <a:bodyPr/>
                    <a:lstStyle/>
                    <a:p>
                      <a:r>
                        <a:rPr lang="fr-CH" sz="1400" dirty="0"/>
                        <a:t>30’473</a:t>
                      </a:r>
                    </a:p>
                  </a:txBody>
                  <a:tcPr/>
                </a:tc>
                <a:tc>
                  <a:txBody>
                    <a:bodyPr/>
                    <a:lstStyle/>
                    <a:p>
                      <a:r>
                        <a:rPr lang="fr-CH" sz="1400" dirty="0"/>
                        <a:t>983</a:t>
                      </a:r>
                    </a:p>
                  </a:txBody>
                  <a:tcPr/>
                </a:tc>
                <a:extLst>
                  <a:ext uri="{0D108BD9-81ED-4DB2-BD59-A6C34878D82A}">
                    <a16:rowId xmlns:a16="http://schemas.microsoft.com/office/drawing/2014/main" val="681075912"/>
                  </a:ext>
                </a:extLst>
              </a:tr>
              <a:tr h="294159">
                <a:tc>
                  <a:txBody>
                    <a:bodyPr/>
                    <a:lstStyle/>
                    <a:p>
                      <a:r>
                        <a:rPr lang="fr-CH" sz="1400" dirty="0"/>
                        <a:t>Septembre 2020</a:t>
                      </a:r>
                    </a:p>
                  </a:txBody>
                  <a:tcPr/>
                </a:tc>
                <a:tc>
                  <a:txBody>
                    <a:bodyPr/>
                    <a:lstStyle/>
                    <a:p>
                      <a:r>
                        <a:rPr lang="fr-CH" sz="1400" dirty="0"/>
                        <a:t>34’403</a:t>
                      </a:r>
                    </a:p>
                  </a:txBody>
                  <a:tcPr/>
                </a:tc>
                <a:tc>
                  <a:txBody>
                    <a:bodyPr/>
                    <a:lstStyle/>
                    <a:p>
                      <a:r>
                        <a:rPr lang="fr-CH" sz="1400" dirty="0"/>
                        <a:t>1’147</a:t>
                      </a:r>
                    </a:p>
                  </a:txBody>
                  <a:tcPr/>
                </a:tc>
                <a:extLst>
                  <a:ext uri="{0D108BD9-81ED-4DB2-BD59-A6C34878D82A}">
                    <a16:rowId xmlns:a16="http://schemas.microsoft.com/office/drawing/2014/main" val="3234458067"/>
                  </a:ext>
                </a:extLst>
              </a:tr>
              <a:tr h="294159">
                <a:tc>
                  <a:txBody>
                    <a:bodyPr/>
                    <a:lstStyle/>
                    <a:p>
                      <a:r>
                        <a:rPr lang="fr-CH" sz="1400" dirty="0"/>
                        <a:t>Octobre 2020</a:t>
                      </a:r>
                    </a:p>
                  </a:txBody>
                  <a:tcPr/>
                </a:tc>
                <a:tc>
                  <a:txBody>
                    <a:bodyPr/>
                    <a:lstStyle/>
                    <a:p>
                      <a:r>
                        <a:rPr lang="fr-CH" sz="1400" dirty="0"/>
                        <a:t>38’567</a:t>
                      </a:r>
                    </a:p>
                  </a:txBody>
                  <a:tcPr/>
                </a:tc>
                <a:tc>
                  <a:txBody>
                    <a:bodyPr/>
                    <a:lstStyle/>
                    <a:p>
                      <a:r>
                        <a:rPr lang="fr-CH" sz="1400" dirty="0"/>
                        <a:t>1’244</a:t>
                      </a:r>
                    </a:p>
                  </a:txBody>
                  <a:tcPr/>
                </a:tc>
                <a:extLst>
                  <a:ext uri="{0D108BD9-81ED-4DB2-BD59-A6C34878D82A}">
                    <a16:rowId xmlns:a16="http://schemas.microsoft.com/office/drawing/2014/main" val="1471799962"/>
                  </a:ext>
                </a:extLst>
              </a:tr>
              <a:tr h="294159">
                <a:tc>
                  <a:txBody>
                    <a:bodyPr/>
                    <a:lstStyle/>
                    <a:p>
                      <a:r>
                        <a:rPr lang="fr-CH" sz="1400" dirty="0"/>
                        <a:t>Novembre 2020</a:t>
                      </a:r>
                    </a:p>
                  </a:txBody>
                  <a:tcPr/>
                </a:tc>
                <a:tc>
                  <a:txBody>
                    <a:bodyPr/>
                    <a:lstStyle/>
                    <a:p>
                      <a:r>
                        <a:rPr lang="fr-CH" sz="1400" dirty="0"/>
                        <a:t>38’630</a:t>
                      </a:r>
                    </a:p>
                  </a:txBody>
                  <a:tcPr/>
                </a:tc>
                <a:tc>
                  <a:txBody>
                    <a:bodyPr/>
                    <a:lstStyle/>
                    <a:p>
                      <a:r>
                        <a:rPr lang="fr-CH" sz="1400" dirty="0"/>
                        <a:t>1’288</a:t>
                      </a:r>
                    </a:p>
                  </a:txBody>
                  <a:tcPr/>
                </a:tc>
                <a:extLst>
                  <a:ext uri="{0D108BD9-81ED-4DB2-BD59-A6C34878D82A}">
                    <a16:rowId xmlns:a16="http://schemas.microsoft.com/office/drawing/2014/main" val="2072642197"/>
                  </a:ext>
                </a:extLst>
              </a:tr>
              <a:tr h="294159">
                <a:tc>
                  <a:txBody>
                    <a:bodyPr/>
                    <a:lstStyle/>
                    <a:p>
                      <a:r>
                        <a:rPr lang="fr-CH" sz="1400" dirty="0"/>
                        <a:t>Décembre 2020</a:t>
                      </a:r>
                    </a:p>
                  </a:txBody>
                  <a:tcPr/>
                </a:tc>
                <a:tc>
                  <a:txBody>
                    <a:bodyPr/>
                    <a:lstStyle/>
                    <a:p>
                      <a:r>
                        <a:rPr lang="fr-CH" sz="1400" dirty="0"/>
                        <a:t>38’499</a:t>
                      </a:r>
                    </a:p>
                  </a:txBody>
                  <a:tcPr/>
                </a:tc>
                <a:tc>
                  <a:txBody>
                    <a:bodyPr/>
                    <a:lstStyle/>
                    <a:p>
                      <a:r>
                        <a:rPr lang="fr-CH" sz="1400" dirty="0"/>
                        <a:t>1’242</a:t>
                      </a:r>
                    </a:p>
                  </a:txBody>
                  <a:tcPr/>
                </a:tc>
                <a:extLst>
                  <a:ext uri="{0D108BD9-81ED-4DB2-BD59-A6C34878D82A}">
                    <a16:rowId xmlns:a16="http://schemas.microsoft.com/office/drawing/2014/main" val="2890315413"/>
                  </a:ext>
                </a:extLst>
              </a:tr>
              <a:tr h="294159">
                <a:tc>
                  <a:txBody>
                    <a:bodyPr/>
                    <a:lstStyle/>
                    <a:p>
                      <a:r>
                        <a:rPr lang="fr-CH" sz="1400" b="1" dirty="0"/>
                        <a:t>TOTAL 2020</a:t>
                      </a:r>
                    </a:p>
                  </a:txBody>
                  <a:tcPr/>
                </a:tc>
                <a:tc>
                  <a:txBody>
                    <a:bodyPr/>
                    <a:lstStyle/>
                    <a:p>
                      <a:r>
                        <a:rPr lang="fr-CH" sz="1400" b="1" dirty="0"/>
                        <a:t>348’299</a:t>
                      </a:r>
                    </a:p>
                  </a:txBody>
                  <a:tcPr/>
                </a:tc>
                <a:tc>
                  <a:txBody>
                    <a:bodyPr/>
                    <a:lstStyle/>
                    <a:p>
                      <a:r>
                        <a:rPr lang="fr-CH" sz="1400" b="1" dirty="0"/>
                        <a:t>954</a:t>
                      </a:r>
                    </a:p>
                  </a:txBody>
                  <a:tcPr/>
                </a:tc>
                <a:extLst>
                  <a:ext uri="{0D108BD9-81ED-4DB2-BD59-A6C34878D82A}">
                    <a16:rowId xmlns:a16="http://schemas.microsoft.com/office/drawing/2014/main" val="2339206349"/>
                  </a:ext>
                </a:extLst>
              </a:tr>
            </a:tbl>
          </a:graphicData>
        </a:graphic>
      </p:graphicFrame>
    </p:spTree>
    <p:extLst>
      <p:ext uri="{BB962C8B-B14F-4D97-AF65-F5344CB8AC3E}">
        <p14:creationId xmlns:p14="http://schemas.microsoft.com/office/powerpoint/2010/main" val="278123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Statistiques fréquentation 2021</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graphicFrame>
        <p:nvGraphicFramePr>
          <p:cNvPr id="7" name="Tableau 2">
            <a:extLst>
              <a:ext uri="{FF2B5EF4-FFF2-40B4-BE49-F238E27FC236}">
                <a16:creationId xmlns:a16="http://schemas.microsoft.com/office/drawing/2014/main" id="{AA2A339D-8DCC-4790-8987-8ACC3BE51075}"/>
              </a:ext>
            </a:extLst>
          </p:cNvPr>
          <p:cNvGraphicFramePr>
            <a:graphicFrameLocks noGrp="1"/>
          </p:cNvGraphicFramePr>
          <p:nvPr>
            <p:extLst>
              <p:ext uri="{D42A27DB-BD31-4B8C-83A1-F6EECF244321}">
                <p14:modId xmlns:p14="http://schemas.microsoft.com/office/powerpoint/2010/main" val="3366177179"/>
              </p:ext>
            </p:extLst>
          </p:nvPr>
        </p:nvGraphicFramePr>
        <p:xfrm>
          <a:off x="1693369" y="1546327"/>
          <a:ext cx="6294946" cy="4876800"/>
        </p:xfrm>
        <a:graphic>
          <a:graphicData uri="http://schemas.openxmlformats.org/drawingml/2006/table">
            <a:tbl>
              <a:tblPr firstRow="1" bandRow="1">
                <a:tableStyleId>{5C22544A-7EE6-4342-B048-85BDC9FD1C3A}</a:tableStyleId>
              </a:tblPr>
              <a:tblGrid>
                <a:gridCol w="2230946">
                  <a:extLst>
                    <a:ext uri="{9D8B030D-6E8A-4147-A177-3AD203B41FA5}">
                      <a16:colId xmlns:a16="http://schemas.microsoft.com/office/drawing/2014/main" val="2169957212"/>
                    </a:ext>
                  </a:extLst>
                </a:gridCol>
                <a:gridCol w="2032000">
                  <a:extLst>
                    <a:ext uri="{9D8B030D-6E8A-4147-A177-3AD203B41FA5}">
                      <a16:colId xmlns:a16="http://schemas.microsoft.com/office/drawing/2014/main" val="1085920403"/>
                    </a:ext>
                  </a:extLst>
                </a:gridCol>
                <a:gridCol w="2032000">
                  <a:extLst>
                    <a:ext uri="{9D8B030D-6E8A-4147-A177-3AD203B41FA5}">
                      <a16:colId xmlns:a16="http://schemas.microsoft.com/office/drawing/2014/main" val="1188301"/>
                    </a:ext>
                  </a:extLst>
                </a:gridCol>
              </a:tblGrid>
              <a:tr h="294159">
                <a:tc>
                  <a:txBody>
                    <a:bodyPr/>
                    <a:lstStyle/>
                    <a:p>
                      <a:r>
                        <a:rPr lang="fr-CH" sz="1400" dirty="0"/>
                        <a:t>Mois</a:t>
                      </a:r>
                    </a:p>
                  </a:txBody>
                  <a:tcPr/>
                </a:tc>
                <a:tc>
                  <a:txBody>
                    <a:bodyPr/>
                    <a:lstStyle/>
                    <a:p>
                      <a:r>
                        <a:rPr lang="fr-CH" sz="1400" dirty="0"/>
                        <a:t>Voyageurs</a:t>
                      </a:r>
                    </a:p>
                  </a:txBody>
                  <a:tcPr/>
                </a:tc>
                <a:tc>
                  <a:txBody>
                    <a:bodyPr/>
                    <a:lstStyle/>
                    <a:p>
                      <a:r>
                        <a:rPr lang="fr-CH" sz="1400" dirty="0"/>
                        <a:t>Voyageurs/jour</a:t>
                      </a:r>
                    </a:p>
                  </a:txBody>
                  <a:tcPr/>
                </a:tc>
                <a:extLst>
                  <a:ext uri="{0D108BD9-81ED-4DB2-BD59-A6C34878D82A}">
                    <a16:rowId xmlns:a16="http://schemas.microsoft.com/office/drawing/2014/main" val="1629414104"/>
                  </a:ext>
                </a:extLst>
              </a:tr>
              <a:tr h="294159">
                <a:tc>
                  <a:txBody>
                    <a:bodyPr/>
                    <a:lstStyle/>
                    <a:p>
                      <a:r>
                        <a:rPr lang="fr-CH" sz="1400" b="1" dirty="0"/>
                        <a:t>TOTAL 2019</a:t>
                      </a:r>
                    </a:p>
                  </a:txBody>
                  <a:tcPr/>
                </a:tc>
                <a:tc>
                  <a:txBody>
                    <a:bodyPr/>
                    <a:lstStyle/>
                    <a:p>
                      <a:r>
                        <a:rPr lang="fr-CH" sz="1400" b="1" dirty="0"/>
                        <a:t>393’673</a:t>
                      </a:r>
                    </a:p>
                  </a:txBody>
                  <a:tcPr/>
                </a:tc>
                <a:tc>
                  <a:txBody>
                    <a:bodyPr/>
                    <a:lstStyle/>
                    <a:p>
                      <a:r>
                        <a:rPr lang="fr-CH" sz="1400" b="1"/>
                        <a:t>1’061</a:t>
                      </a:r>
                      <a:endParaRPr lang="fr-CH" sz="1400" b="1" dirty="0"/>
                    </a:p>
                  </a:txBody>
                  <a:tcPr/>
                </a:tc>
                <a:extLst>
                  <a:ext uri="{0D108BD9-81ED-4DB2-BD59-A6C34878D82A}">
                    <a16:rowId xmlns:a16="http://schemas.microsoft.com/office/drawing/2014/main" val="4283808161"/>
                  </a:ext>
                </a:extLst>
              </a:tr>
              <a:tr h="294159">
                <a:tc>
                  <a:txBody>
                    <a:bodyPr/>
                    <a:lstStyle/>
                    <a:p>
                      <a:r>
                        <a:rPr lang="fr-CH" sz="1400" b="1" dirty="0"/>
                        <a:t>TOTAL 2020</a:t>
                      </a:r>
                    </a:p>
                  </a:txBody>
                  <a:tcPr/>
                </a:tc>
                <a:tc>
                  <a:txBody>
                    <a:bodyPr/>
                    <a:lstStyle/>
                    <a:p>
                      <a:r>
                        <a:rPr lang="fr-CH" sz="1400" b="1" dirty="0"/>
                        <a:t>348’299</a:t>
                      </a:r>
                    </a:p>
                  </a:txBody>
                  <a:tcPr/>
                </a:tc>
                <a:tc>
                  <a:txBody>
                    <a:bodyPr/>
                    <a:lstStyle/>
                    <a:p>
                      <a:r>
                        <a:rPr lang="fr-CH" sz="1400" b="1" dirty="0"/>
                        <a:t>954</a:t>
                      </a:r>
                    </a:p>
                  </a:txBody>
                  <a:tcPr/>
                </a:tc>
                <a:extLst>
                  <a:ext uri="{0D108BD9-81ED-4DB2-BD59-A6C34878D82A}">
                    <a16:rowId xmlns:a16="http://schemas.microsoft.com/office/drawing/2014/main" val="2224908185"/>
                  </a:ext>
                </a:extLst>
              </a:tr>
              <a:tr h="294159">
                <a:tc>
                  <a:txBody>
                    <a:bodyPr/>
                    <a:lstStyle/>
                    <a:p>
                      <a:r>
                        <a:rPr lang="fr-CH" sz="1400" b="0" dirty="0"/>
                        <a:t>Janvier 2021</a:t>
                      </a:r>
                    </a:p>
                  </a:txBody>
                  <a:tcPr/>
                </a:tc>
                <a:tc>
                  <a:txBody>
                    <a:bodyPr/>
                    <a:lstStyle/>
                    <a:p>
                      <a:r>
                        <a:rPr lang="fr-CH" sz="1400" b="0" dirty="0"/>
                        <a:t>39’902</a:t>
                      </a:r>
                    </a:p>
                  </a:txBody>
                  <a:tcPr/>
                </a:tc>
                <a:tc>
                  <a:txBody>
                    <a:bodyPr/>
                    <a:lstStyle/>
                    <a:p>
                      <a:r>
                        <a:rPr lang="fr-CH" sz="1400" b="0" dirty="0"/>
                        <a:t>1’287</a:t>
                      </a:r>
                    </a:p>
                  </a:txBody>
                  <a:tcPr/>
                </a:tc>
                <a:extLst>
                  <a:ext uri="{0D108BD9-81ED-4DB2-BD59-A6C34878D82A}">
                    <a16:rowId xmlns:a16="http://schemas.microsoft.com/office/drawing/2014/main" val="2328139470"/>
                  </a:ext>
                </a:extLst>
              </a:tr>
              <a:tr h="294159">
                <a:tc>
                  <a:txBody>
                    <a:bodyPr/>
                    <a:lstStyle/>
                    <a:p>
                      <a:r>
                        <a:rPr lang="fr-CH" sz="1400" b="0" dirty="0"/>
                        <a:t>Février 2021</a:t>
                      </a:r>
                    </a:p>
                  </a:txBody>
                  <a:tcPr/>
                </a:tc>
                <a:tc>
                  <a:txBody>
                    <a:bodyPr/>
                    <a:lstStyle/>
                    <a:p>
                      <a:r>
                        <a:rPr lang="fr-CH" sz="1400" b="0" dirty="0"/>
                        <a:t>37’098</a:t>
                      </a:r>
                    </a:p>
                  </a:txBody>
                  <a:tcPr/>
                </a:tc>
                <a:tc>
                  <a:txBody>
                    <a:bodyPr/>
                    <a:lstStyle/>
                    <a:p>
                      <a:r>
                        <a:rPr lang="fr-CH" sz="1400" b="0" dirty="0"/>
                        <a:t>1’325</a:t>
                      </a:r>
                    </a:p>
                  </a:txBody>
                  <a:tcPr/>
                </a:tc>
                <a:extLst>
                  <a:ext uri="{0D108BD9-81ED-4DB2-BD59-A6C34878D82A}">
                    <a16:rowId xmlns:a16="http://schemas.microsoft.com/office/drawing/2014/main" val="3881732362"/>
                  </a:ext>
                </a:extLst>
              </a:tr>
              <a:tr h="294159">
                <a:tc>
                  <a:txBody>
                    <a:bodyPr/>
                    <a:lstStyle/>
                    <a:p>
                      <a:r>
                        <a:rPr lang="fr-CH" sz="1400" b="0" dirty="0"/>
                        <a:t>Mars 2021</a:t>
                      </a:r>
                    </a:p>
                  </a:txBody>
                  <a:tcPr/>
                </a:tc>
                <a:tc>
                  <a:txBody>
                    <a:bodyPr/>
                    <a:lstStyle/>
                    <a:p>
                      <a:r>
                        <a:rPr lang="fr-CH" sz="1400" b="0" dirty="0"/>
                        <a:t>50’513</a:t>
                      </a:r>
                    </a:p>
                  </a:txBody>
                  <a:tcPr/>
                </a:tc>
                <a:tc>
                  <a:txBody>
                    <a:bodyPr/>
                    <a:lstStyle/>
                    <a:p>
                      <a:r>
                        <a:rPr lang="fr-CH" sz="1400" b="0" dirty="0"/>
                        <a:t>1’629</a:t>
                      </a:r>
                    </a:p>
                  </a:txBody>
                  <a:tcPr/>
                </a:tc>
                <a:extLst>
                  <a:ext uri="{0D108BD9-81ED-4DB2-BD59-A6C34878D82A}">
                    <a16:rowId xmlns:a16="http://schemas.microsoft.com/office/drawing/2014/main" val="1072579368"/>
                  </a:ext>
                </a:extLst>
              </a:tr>
              <a:tr h="294159">
                <a:tc>
                  <a:txBody>
                    <a:bodyPr/>
                    <a:lstStyle/>
                    <a:p>
                      <a:r>
                        <a:rPr lang="fr-CH" sz="1400" b="0" dirty="0"/>
                        <a:t>Avril 2021</a:t>
                      </a:r>
                    </a:p>
                  </a:txBody>
                  <a:tcPr/>
                </a:tc>
                <a:tc>
                  <a:txBody>
                    <a:bodyPr/>
                    <a:lstStyle/>
                    <a:p>
                      <a:r>
                        <a:rPr lang="fr-CH" sz="1400" b="0" dirty="0"/>
                        <a:t>40’650</a:t>
                      </a:r>
                    </a:p>
                  </a:txBody>
                  <a:tcPr/>
                </a:tc>
                <a:tc>
                  <a:txBody>
                    <a:bodyPr/>
                    <a:lstStyle/>
                    <a:p>
                      <a:r>
                        <a:rPr lang="fr-CH" sz="1400" b="0" dirty="0"/>
                        <a:t>1’355</a:t>
                      </a:r>
                    </a:p>
                  </a:txBody>
                  <a:tcPr/>
                </a:tc>
                <a:extLst>
                  <a:ext uri="{0D108BD9-81ED-4DB2-BD59-A6C34878D82A}">
                    <a16:rowId xmlns:a16="http://schemas.microsoft.com/office/drawing/2014/main" val="3977889095"/>
                  </a:ext>
                </a:extLst>
              </a:tr>
              <a:tr h="294159">
                <a:tc>
                  <a:txBody>
                    <a:bodyPr/>
                    <a:lstStyle/>
                    <a:p>
                      <a:r>
                        <a:rPr lang="fr-CH" sz="1400" b="0" dirty="0"/>
                        <a:t>Mai 2021</a:t>
                      </a:r>
                    </a:p>
                  </a:txBody>
                  <a:tcPr/>
                </a:tc>
                <a:tc>
                  <a:txBody>
                    <a:bodyPr/>
                    <a:lstStyle/>
                    <a:p>
                      <a:r>
                        <a:rPr lang="fr-CH" sz="1400" b="0" dirty="0"/>
                        <a:t>45’211</a:t>
                      </a:r>
                    </a:p>
                  </a:txBody>
                  <a:tcPr/>
                </a:tc>
                <a:tc>
                  <a:txBody>
                    <a:bodyPr/>
                    <a:lstStyle/>
                    <a:p>
                      <a:r>
                        <a:rPr lang="fr-CH" sz="1400" b="0" dirty="0"/>
                        <a:t>1’458</a:t>
                      </a:r>
                    </a:p>
                  </a:txBody>
                  <a:tcPr/>
                </a:tc>
                <a:extLst>
                  <a:ext uri="{0D108BD9-81ED-4DB2-BD59-A6C34878D82A}">
                    <a16:rowId xmlns:a16="http://schemas.microsoft.com/office/drawing/2014/main" val="367154753"/>
                  </a:ext>
                </a:extLst>
              </a:tr>
              <a:tr h="294159">
                <a:tc>
                  <a:txBody>
                    <a:bodyPr/>
                    <a:lstStyle/>
                    <a:p>
                      <a:r>
                        <a:rPr lang="fr-CH" sz="1400" b="0" dirty="0"/>
                        <a:t>Juin 2021</a:t>
                      </a:r>
                    </a:p>
                  </a:txBody>
                  <a:tcPr/>
                </a:tc>
                <a:tc>
                  <a:txBody>
                    <a:bodyPr/>
                    <a:lstStyle/>
                    <a:p>
                      <a:r>
                        <a:rPr lang="fr-CH" sz="1400" b="0" dirty="0"/>
                        <a:t>41’428</a:t>
                      </a:r>
                    </a:p>
                  </a:txBody>
                  <a:tcPr/>
                </a:tc>
                <a:tc>
                  <a:txBody>
                    <a:bodyPr/>
                    <a:lstStyle/>
                    <a:p>
                      <a:r>
                        <a:rPr lang="fr-CH" sz="1400" b="0" dirty="0"/>
                        <a:t>1’381</a:t>
                      </a:r>
                    </a:p>
                  </a:txBody>
                  <a:tcPr/>
                </a:tc>
                <a:extLst>
                  <a:ext uri="{0D108BD9-81ED-4DB2-BD59-A6C34878D82A}">
                    <a16:rowId xmlns:a16="http://schemas.microsoft.com/office/drawing/2014/main" val="2239230608"/>
                  </a:ext>
                </a:extLst>
              </a:tr>
              <a:tr h="294159">
                <a:tc>
                  <a:txBody>
                    <a:bodyPr/>
                    <a:lstStyle/>
                    <a:p>
                      <a:r>
                        <a:rPr lang="fr-CH" sz="1400" b="0" dirty="0"/>
                        <a:t>Juillet 2021</a:t>
                      </a:r>
                    </a:p>
                  </a:txBody>
                  <a:tcPr/>
                </a:tc>
                <a:tc>
                  <a:txBody>
                    <a:bodyPr/>
                    <a:lstStyle/>
                    <a:p>
                      <a:r>
                        <a:rPr lang="fr-CH" sz="1400" b="0" dirty="0"/>
                        <a:t>31’244</a:t>
                      </a:r>
                    </a:p>
                  </a:txBody>
                  <a:tcPr/>
                </a:tc>
                <a:tc>
                  <a:txBody>
                    <a:bodyPr/>
                    <a:lstStyle/>
                    <a:p>
                      <a:r>
                        <a:rPr lang="fr-CH" sz="1400" b="0" dirty="0"/>
                        <a:t>1’008</a:t>
                      </a:r>
                    </a:p>
                  </a:txBody>
                  <a:tcPr/>
                </a:tc>
                <a:extLst>
                  <a:ext uri="{0D108BD9-81ED-4DB2-BD59-A6C34878D82A}">
                    <a16:rowId xmlns:a16="http://schemas.microsoft.com/office/drawing/2014/main" val="1586662765"/>
                  </a:ext>
                </a:extLst>
              </a:tr>
              <a:tr h="294159">
                <a:tc>
                  <a:txBody>
                    <a:bodyPr/>
                    <a:lstStyle/>
                    <a:p>
                      <a:r>
                        <a:rPr lang="fr-CH" sz="1400" b="0" dirty="0"/>
                        <a:t>Août 2021</a:t>
                      </a:r>
                    </a:p>
                  </a:txBody>
                  <a:tcPr/>
                </a:tc>
                <a:tc>
                  <a:txBody>
                    <a:bodyPr/>
                    <a:lstStyle/>
                    <a:p>
                      <a:r>
                        <a:rPr lang="fr-CH" sz="1400" b="0" dirty="0"/>
                        <a:t>36’217</a:t>
                      </a:r>
                    </a:p>
                  </a:txBody>
                  <a:tcPr/>
                </a:tc>
                <a:tc>
                  <a:txBody>
                    <a:bodyPr/>
                    <a:lstStyle/>
                    <a:p>
                      <a:r>
                        <a:rPr lang="fr-CH" sz="1400" b="0" dirty="0"/>
                        <a:t>1’168</a:t>
                      </a:r>
                    </a:p>
                  </a:txBody>
                  <a:tcPr/>
                </a:tc>
                <a:extLst>
                  <a:ext uri="{0D108BD9-81ED-4DB2-BD59-A6C34878D82A}">
                    <a16:rowId xmlns:a16="http://schemas.microsoft.com/office/drawing/2014/main" val="2145010170"/>
                  </a:ext>
                </a:extLst>
              </a:tr>
              <a:tr h="294159">
                <a:tc>
                  <a:txBody>
                    <a:bodyPr/>
                    <a:lstStyle/>
                    <a:p>
                      <a:r>
                        <a:rPr lang="fr-CH" sz="1400" b="0" dirty="0"/>
                        <a:t>Septembre 2021 (01-12)</a:t>
                      </a:r>
                    </a:p>
                  </a:txBody>
                  <a:tcPr/>
                </a:tc>
                <a:tc>
                  <a:txBody>
                    <a:bodyPr/>
                    <a:lstStyle/>
                    <a:p>
                      <a:r>
                        <a:rPr lang="fr-CH" sz="1400" b="0" dirty="0"/>
                        <a:t>17’469</a:t>
                      </a:r>
                    </a:p>
                  </a:txBody>
                  <a:tcPr/>
                </a:tc>
                <a:tc>
                  <a:txBody>
                    <a:bodyPr/>
                    <a:lstStyle/>
                    <a:p>
                      <a:r>
                        <a:rPr lang="fr-CH" sz="1400" b="0" dirty="0"/>
                        <a:t>1’456</a:t>
                      </a:r>
                    </a:p>
                  </a:txBody>
                  <a:tcPr/>
                </a:tc>
                <a:extLst>
                  <a:ext uri="{0D108BD9-81ED-4DB2-BD59-A6C34878D82A}">
                    <a16:rowId xmlns:a16="http://schemas.microsoft.com/office/drawing/2014/main" val="4231024907"/>
                  </a:ext>
                </a:extLst>
              </a:tr>
              <a:tr h="294159">
                <a:tc>
                  <a:txBody>
                    <a:bodyPr/>
                    <a:lstStyle/>
                    <a:p>
                      <a:r>
                        <a:rPr lang="fr-CH" sz="1400" b="0" dirty="0"/>
                        <a:t>Projection 13.09 – 31.12</a:t>
                      </a:r>
                    </a:p>
                  </a:txBody>
                  <a:tcPr/>
                </a:tc>
                <a:tc>
                  <a:txBody>
                    <a:bodyPr/>
                    <a:lstStyle/>
                    <a:p>
                      <a:r>
                        <a:rPr lang="fr-CH" sz="1400" b="0" dirty="0"/>
                        <a:t>159’900</a:t>
                      </a:r>
                    </a:p>
                  </a:txBody>
                  <a:tcPr/>
                </a:tc>
                <a:tc>
                  <a:txBody>
                    <a:bodyPr/>
                    <a:lstStyle/>
                    <a:p>
                      <a:r>
                        <a:rPr lang="fr-CH" sz="1400" b="0" dirty="0"/>
                        <a:t>1’450</a:t>
                      </a:r>
                    </a:p>
                  </a:txBody>
                  <a:tcPr/>
                </a:tc>
                <a:extLst>
                  <a:ext uri="{0D108BD9-81ED-4DB2-BD59-A6C34878D82A}">
                    <a16:rowId xmlns:a16="http://schemas.microsoft.com/office/drawing/2014/main" val="74873674"/>
                  </a:ext>
                </a:extLst>
              </a:tr>
              <a:tr h="294159">
                <a:tc>
                  <a:txBody>
                    <a:bodyPr/>
                    <a:lstStyle/>
                    <a:p>
                      <a:r>
                        <a:rPr lang="fr-CH" sz="1400" b="1" dirty="0"/>
                        <a:t>PROJECTION 2021</a:t>
                      </a:r>
                    </a:p>
                  </a:txBody>
                  <a:tcPr/>
                </a:tc>
                <a:tc>
                  <a:txBody>
                    <a:bodyPr/>
                    <a:lstStyle/>
                    <a:p>
                      <a:r>
                        <a:rPr lang="fr-CH" sz="1400" b="1" dirty="0"/>
                        <a:t>499’232</a:t>
                      </a:r>
                    </a:p>
                  </a:txBody>
                  <a:tcPr/>
                </a:tc>
                <a:tc>
                  <a:txBody>
                    <a:bodyPr/>
                    <a:lstStyle/>
                    <a:p>
                      <a:r>
                        <a:rPr lang="fr-CH" sz="1400" b="1" dirty="0"/>
                        <a:t>1’368</a:t>
                      </a:r>
                    </a:p>
                  </a:txBody>
                  <a:tcPr/>
                </a:tc>
                <a:extLst>
                  <a:ext uri="{0D108BD9-81ED-4DB2-BD59-A6C34878D82A}">
                    <a16:rowId xmlns:a16="http://schemas.microsoft.com/office/drawing/2014/main" val="249469726"/>
                  </a:ext>
                </a:extLst>
              </a:tr>
              <a:tr h="294159">
                <a:tc>
                  <a:txBody>
                    <a:bodyPr/>
                    <a:lstStyle/>
                    <a:p>
                      <a:r>
                        <a:rPr lang="fr-CH" sz="1400" b="0" dirty="0"/>
                        <a:t>Comparaison 2020</a:t>
                      </a:r>
                    </a:p>
                  </a:txBody>
                  <a:tcPr/>
                </a:tc>
                <a:tc>
                  <a:txBody>
                    <a:bodyPr/>
                    <a:lstStyle/>
                    <a:p>
                      <a:r>
                        <a:rPr lang="fr-CH" sz="1400" b="0" dirty="0"/>
                        <a:t>+43.3%</a:t>
                      </a:r>
                    </a:p>
                  </a:txBody>
                  <a:tcPr/>
                </a:tc>
                <a:tc>
                  <a:txBody>
                    <a:bodyPr/>
                    <a:lstStyle/>
                    <a:p>
                      <a:endParaRPr lang="fr-CH" sz="1400" b="1" dirty="0"/>
                    </a:p>
                  </a:txBody>
                  <a:tcPr/>
                </a:tc>
                <a:extLst>
                  <a:ext uri="{0D108BD9-81ED-4DB2-BD59-A6C34878D82A}">
                    <a16:rowId xmlns:a16="http://schemas.microsoft.com/office/drawing/2014/main" val="2632313946"/>
                  </a:ext>
                </a:extLst>
              </a:tr>
              <a:tr h="294159">
                <a:tc>
                  <a:txBody>
                    <a:bodyPr/>
                    <a:lstStyle/>
                    <a:p>
                      <a:r>
                        <a:rPr lang="fr-CH" sz="1400" b="0" dirty="0"/>
                        <a:t>Comparaison 2019</a:t>
                      </a:r>
                    </a:p>
                  </a:txBody>
                  <a:tcPr/>
                </a:tc>
                <a:tc>
                  <a:txBody>
                    <a:bodyPr/>
                    <a:lstStyle/>
                    <a:p>
                      <a:r>
                        <a:rPr lang="fr-CH" sz="1400" b="0" dirty="0"/>
                        <a:t>+26.8%</a:t>
                      </a:r>
                    </a:p>
                  </a:txBody>
                  <a:tcPr/>
                </a:tc>
                <a:tc>
                  <a:txBody>
                    <a:bodyPr/>
                    <a:lstStyle/>
                    <a:p>
                      <a:endParaRPr lang="fr-CH" sz="1400" b="1" dirty="0"/>
                    </a:p>
                  </a:txBody>
                  <a:tcPr/>
                </a:tc>
                <a:extLst>
                  <a:ext uri="{0D108BD9-81ED-4DB2-BD59-A6C34878D82A}">
                    <a16:rowId xmlns:a16="http://schemas.microsoft.com/office/drawing/2014/main" val="1564580336"/>
                  </a:ext>
                </a:extLst>
              </a:tr>
            </a:tbl>
          </a:graphicData>
        </a:graphic>
      </p:graphicFrame>
    </p:spTree>
    <p:extLst>
      <p:ext uri="{BB962C8B-B14F-4D97-AF65-F5344CB8AC3E}">
        <p14:creationId xmlns:p14="http://schemas.microsoft.com/office/powerpoint/2010/main" val="366448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C7A738-0529-4425-B151-9DB268183209}"/>
              </a:ext>
            </a:extLst>
          </p:cNvPr>
          <p:cNvSpPr txBox="1"/>
          <p:nvPr/>
        </p:nvSpPr>
        <p:spPr>
          <a:xfrm>
            <a:off x="1602298" y="63896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Statistiques par commune</a:t>
            </a:r>
          </a:p>
        </p:txBody>
      </p:sp>
      <p:pic>
        <p:nvPicPr>
          <p:cNvPr id="11" name="Image 10">
            <a:extLst>
              <a:ext uri="{FF2B5EF4-FFF2-40B4-BE49-F238E27FC236}">
                <a16:creationId xmlns:a16="http://schemas.microsoft.com/office/drawing/2014/main" id="{FCE9D3E8-F7B7-455D-AAC2-AA9B9439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pic>
        <p:nvPicPr>
          <p:cNvPr id="12" name="Image 11">
            <a:extLst>
              <a:ext uri="{FF2B5EF4-FFF2-40B4-BE49-F238E27FC236}">
                <a16:creationId xmlns:a16="http://schemas.microsoft.com/office/drawing/2014/main" id="{87AB6EC3-9529-48D5-9048-B9A65ECD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graphicFrame>
        <p:nvGraphicFramePr>
          <p:cNvPr id="2" name="Tableau 2">
            <a:extLst>
              <a:ext uri="{FF2B5EF4-FFF2-40B4-BE49-F238E27FC236}">
                <a16:creationId xmlns:a16="http://schemas.microsoft.com/office/drawing/2014/main" id="{B84BA30E-EA29-4B2B-8956-97613AC99607}"/>
              </a:ext>
            </a:extLst>
          </p:cNvPr>
          <p:cNvGraphicFramePr>
            <a:graphicFrameLocks noGrp="1"/>
          </p:cNvGraphicFramePr>
          <p:nvPr>
            <p:extLst>
              <p:ext uri="{D42A27DB-BD31-4B8C-83A1-F6EECF244321}">
                <p14:modId xmlns:p14="http://schemas.microsoft.com/office/powerpoint/2010/main" val="2497760009"/>
              </p:ext>
            </p:extLst>
          </p:nvPr>
        </p:nvGraphicFramePr>
        <p:xfrm>
          <a:off x="1524000" y="1397000"/>
          <a:ext cx="6279479" cy="4191000"/>
        </p:xfrm>
        <a:graphic>
          <a:graphicData uri="http://schemas.openxmlformats.org/drawingml/2006/table">
            <a:tbl>
              <a:tblPr firstRow="1" bandRow="1">
                <a:tableStyleId>{5C22544A-7EE6-4342-B048-85BDC9FD1C3A}</a:tableStyleId>
              </a:tblPr>
              <a:tblGrid>
                <a:gridCol w="1038515">
                  <a:extLst>
                    <a:ext uri="{9D8B030D-6E8A-4147-A177-3AD203B41FA5}">
                      <a16:colId xmlns:a16="http://schemas.microsoft.com/office/drawing/2014/main" val="1761803750"/>
                    </a:ext>
                  </a:extLst>
                </a:gridCol>
                <a:gridCol w="1038515">
                  <a:extLst>
                    <a:ext uri="{9D8B030D-6E8A-4147-A177-3AD203B41FA5}">
                      <a16:colId xmlns:a16="http://schemas.microsoft.com/office/drawing/2014/main" val="2841849348"/>
                    </a:ext>
                  </a:extLst>
                </a:gridCol>
                <a:gridCol w="1086904">
                  <a:extLst>
                    <a:ext uri="{9D8B030D-6E8A-4147-A177-3AD203B41FA5}">
                      <a16:colId xmlns:a16="http://schemas.microsoft.com/office/drawing/2014/main" val="3214772886"/>
                    </a:ext>
                  </a:extLst>
                </a:gridCol>
                <a:gridCol w="1038515">
                  <a:extLst>
                    <a:ext uri="{9D8B030D-6E8A-4147-A177-3AD203B41FA5}">
                      <a16:colId xmlns:a16="http://schemas.microsoft.com/office/drawing/2014/main" val="3387938005"/>
                    </a:ext>
                  </a:extLst>
                </a:gridCol>
                <a:gridCol w="1038515">
                  <a:extLst>
                    <a:ext uri="{9D8B030D-6E8A-4147-A177-3AD203B41FA5}">
                      <a16:colId xmlns:a16="http://schemas.microsoft.com/office/drawing/2014/main" val="874589575"/>
                    </a:ext>
                  </a:extLst>
                </a:gridCol>
                <a:gridCol w="1038515">
                  <a:extLst>
                    <a:ext uri="{9D8B030D-6E8A-4147-A177-3AD203B41FA5}">
                      <a16:colId xmlns:a16="http://schemas.microsoft.com/office/drawing/2014/main" val="1519717459"/>
                    </a:ext>
                  </a:extLst>
                </a:gridCol>
              </a:tblGrid>
              <a:tr h="370840">
                <a:tc>
                  <a:txBody>
                    <a:bodyPr/>
                    <a:lstStyle/>
                    <a:p>
                      <a:r>
                        <a:rPr lang="fr-CH" sz="1100" dirty="0"/>
                        <a:t>Commune</a:t>
                      </a:r>
                    </a:p>
                  </a:txBody>
                  <a:tcPr/>
                </a:tc>
                <a:tc>
                  <a:txBody>
                    <a:bodyPr/>
                    <a:lstStyle/>
                    <a:p>
                      <a:r>
                        <a:rPr lang="fr-CH" sz="1100" dirty="0"/>
                        <a:t>Année</a:t>
                      </a:r>
                    </a:p>
                  </a:txBody>
                  <a:tcPr/>
                </a:tc>
                <a:tc>
                  <a:txBody>
                    <a:bodyPr/>
                    <a:lstStyle/>
                    <a:p>
                      <a:r>
                        <a:rPr lang="fr-CH" sz="1100" dirty="0"/>
                        <a:t>Voyages/an</a:t>
                      </a:r>
                    </a:p>
                  </a:txBody>
                  <a:tcPr/>
                </a:tc>
                <a:tc>
                  <a:txBody>
                    <a:bodyPr/>
                    <a:lstStyle/>
                    <a:p>
                      <a:r>
                        <a:rPr lang="fr-CH" sz="1100" dirty="0"/>
                        <a:t>Voyages / jour</a:t>
                      </a:r>
                    </a:p>
                  </a:txBody>
                  <a:tcPr/>
                </a:tc>
                <a:tc>
                  <a:txBody>
                    <a:bodyPr/>
                    <a:lstStyle/>
                    <a:p>
                      <a:r>
                        <a:rPr lang="fr-CH" sz="1100" dirty="0"/>
                        <a:t>Habitants</a:t>
                      </a:r>
                    </a:p>
                  </a:txBody>
                  <a:tcPr/>
                </a:tc>
                <a:tc>
                  <a:txBody>
                    <a:bodyPr/>
                    <a:lstStyle/>
                    <a:p>
                      <a:r>
                        <a:rPr lang="fr-CH" sz="1100" dirty="0"/>
                        <a:t>Voyages/an/habitant</a:t>
                      </a:r>
                    </a:p>
                  </a:txBody>
                  <a:tcPr/>
                </a:tc>
                <a:extLst>
                  <a:ext uri="{0D108BD9-81ED-4DB2-BD59-A6C34878D82A}">
                    <a16:rowId xmlns:a16="http://schemas.microsoft.com/office/drawing/2014/main" val="1544580716"/>
                  </a:ext>
                </a:extLst>
              </a:tr>
              <a:tr h="370840">
                <a:tc>
                  <a:txBody>
                    <a:bodyPr/>
                    <a:lstStyle/>
                    <a:p>
                      <a:pPr algn="l"/>
                      <a:r>
                        <a:rPr lang="fr-CH" sz="1100" b="1" dirty="0"/>
                        <a:t>Aigle</a:t>
                      </a:r>
                    </a:p>
                  </a:txBody>
                  <a:tcPr anchor="ctr"/>
                </a:tc>
                <a:tc>
                  <a:txBody>
                    <a:bodyPr/>
                    <a:lstStyle/>
                    <a:p>
                      <a:pPr algn="l"/>
                      <a:r>
                        <a:rPr lang="fr-CH" sz="1100" dirty="0"/>
                        <a:t>2020</a:t>
                      </a:r>
                    </a:p>
                  </a:txBody>
                  <a:tcPr anchor="ctr"/>
                </a:tc>
                <a:tc>
                  <a:txBody>
                    <a:bodyPr/>
                    <a:lstStyle/>
                    <a:p>
                      <a:pPr algn="r" fontAlgn="t"/>
                      <a:r>
                        <a:rPr lang="fr-CH" sz="1200" b="0" i="0" u="none" strike="noStrike" dirty="0">
                          <a:solidFill>
                            <a:srgbClr val="000000"/>
                          </a:solidFill>
                          <a:effectLst/>
                          <a:latin typeface="Calibri" panose="020F0502020204030204" pitchFamily="34" charset="0"/>
                        </a:rPr>
                        <a:t>138 368</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379</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10517</a:t>
                      </a:r>
                    </a:p>
                  </a:txBody>
                  <a:tcPr marL="5443" marR="5443" marT="5443" marB="0" anchor="ctr"/>
                </a:tc>
                <a:tc>
                  <a:txBody>
                    <a:bodyPr/>
                    <a:lstStyle/>
                    <a:p>
                      <a:pPr algn="r" fontAlgn="b"/>
                      <a:r>
                        <a:rPr lang="fr-CH" sz="1200" b="0" i="0" u="none" strike="noStrike" dirty="0">
                          <a:solidFill>
                            <a:srgbClr val="000000"/>
                          </a:solidFill>
                          <a:effectLst/>
                          <a:latin typeface="Calibri" panose="020F0502020204030204" pitchFamily="34" charset="0"/>
                        </a:rPr>
                        <a:t>13.2</a:t>
                      </a:r>
                    </a:p>
                  </a:txBody>
                  <a:tcPr marL="5443" marR="5443" marT="5443" marB="0" anchor="ctr"/>
                </a:tc>
                <a:extLst>
                  <a:ext uri="{0D108BD9-81ED-4DB2-BD59-A6C34878D82A}">
                    <a16:rowId xmlns:a16="http://schemas.microsoft.com/office/drawing/2014/main" val="2064569174"/>
                  </a:ext>
                </a:extLst>
              </a:tr>
              <a:tr h="370840">
                <a:tc>
                  <a:txBody>
                    <a:bodyPr/>
                    <a:lstStyle/>
                    <a:p>
                      <a:pPr algn="l"/>
                      <a:endParaRPr lang="fr-CH" sz="1100" b="1" dirty="0"/>
                    </a:p>
                  </a:txBody>
                  <a:tcPr anchor="ctr"/>
                </a:tc>
                <a:tc>
                  <a:txBody>
                    <a:bodyPr/>
                    <a:lstStyle/>
                    <a:p>
                      <a:pPr algn="l"/>
                      <a:r>
                        <a:rPr lang="fr-CH" sz="1100" b="0" dirty="0"/>
                        <a:t>2021</a:t>
                      </a:r>
                    </a:p>
                  </a:txBody>
                  <a:tcPr anchor="ctr"/>
                </a:tc>
                <a:tc>
                  <a:txBody>
                    <a:bodyPr/>
                    <a:lstStyle/>
                    <a:p>
                      <a:pPr algn="r" fontAlgn="t"/>
                      <a:r>
                        <a:rPr lang="fr-CH" sz="1200" b="0" i="0" u="none" strike="noStrike" dirty="0">
                          <a:solidFill>
                            <a:srgbClr val="000000"/>
                          </a:solidFill>
                          <a:effectLst/>
                          <a:latin typeface="Calibri" panose="020F0502020204030204" pitchFamily="34" charset="0"/>
                        </a:rPr>
                        <a:t>173 845</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476</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10517</a:t>
                      </a:r>
                    </a:p>
                  </a:txBody>
                  <a:tcPr marL="5443" marR="5443" marT="5443" marB="0" anchor="ctr"/>
                </a:tc>
                <a:tc>
                  <a:txBody>
                    <a:bodyPr/>
                    <a:lstStyle/>
                    <a:p>
                      <a:pPr algn="r" fontAlgn="b"/>
                      <a:r>
                        <a:rPr lang="fr-CH" sz="1200" b="0" i="0" u="none" strike="noStrike" dirty="0">
                          <a:solidFill>
                            <a:srgbClr val="000000"/>
                          </a:solidFill>
                          <a:effectLst/>
                          <a:latin typeface="Calibri" panose="020F0502020204030204" pitchFamily="34" charset="0"/>
                        </a:rPr>
                        <a:t>16.5</a:t>
                      </a:r>
                    </a:p>
                  </a:txBody>
                  <a:tcPr marL="5443" marR="5443" marT="5443" marB="0" anchor="ctr"/>
                </a:tc>
                <a:extLst>
                  <a:ext uri="{0D108BD9-81ED-4DB2-BD59-A6C34878D82A}">
                    <a16:rowId xmlns:a16="http://schemas.microsoft.com/office/drawing/2014/main" val="498468477"/>
                  </a:ext>
                </a:extLst>
              </a:tr>
              <a:tr h="370840">
                <a:tc>
                  <a:txBody>
                    <a:bodyPr/>
                    <a:lstStyle/>
                    <a:p>
                      <a:pPr algn="l"/>
                      <a:r>
                        <a:rPr lang="fr-CH" sz="1100" b="1" dirty="0"/>
                        <a:t>Monthey</a:t>
                      </a:r>
                    </a:p>
                  </a:txBody>
                  <a:tcPr anchor="ctr"/>
                </a:tc>
                <a:tc>
                  <a:txBody>
                    <a:bodyPr/>
                    <a:lstStyle/>
                    <a:p>
                      <a:pPr algn="l"/>
                      <a:r>
                        <a:rPr lang="fr-CH" sz="1100" dirty="0"/>
                        <a:t>2020</a:t>
                      </a:r>
                    </a:p>
                  </a:txBody>
                  <a:tcPr anchor="ctr"/>
                </a:tc>
                <a:tc>
                  <a:txBody>
                    <a:bodyPr/>
                    <a:lstStyle/>
                    <a:p>
                      <a:pPr algn="r" fontAlgn="t"/>
                      <a:r>
                        <a:rPr lang="fr-CH" sz="1200" b="0" i="0" u="none" strike="noStrike" dirty="0">
                          <a:solidFill>
                            <a:srgbClr val="000000"/>
                          </a:solidFill>
                          <a:effectLst/>
                          <a:latin typeface="Calibri" panose="020F0502020204030204" pitchFamily="34" charset="0"/>
                        </a:rPr>
                        <a:t>102 875</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282</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17785</a:t>
                      </a:r>
                    </a:p>
                  </a:txBody>
                  <a:tcPr marL="5443" marR="5443" marT="5443" marB="0" anchor="ctr"/>
                </a:tc>
                <a:tc>
                  <a:txBody>
                    <a:bodyPr/>
                    <a:lstStyle/>
                    <a:p>
                      <a:pPr algn="r" fontAlgn="b"/>
                      <a:r>
                        <a:rPr lang="fr-CH" sz="1200" b="0" i="0" u="none" strike="noStrike" dirty="0">
                          <a:solidFill>
                            <a:srgbClr val="000000"/>
                          </a:solidFill>
                          <a:effectLst/>
                          <a:latin typeface="Calibri" panose="020F0502020204030204" pitchFamily="34" charset="0"/>
                        </a:rPr>
                        <a:t>5.8</a:t>
                      </a:r>
                    </a:p>
                  </a:txBody>
                  <a:tcPr marL="5443" marR="5443" marT="5443" marB="0" anchor="ctr"/>
                </a:tc>
                <a:extLst>
                  <a:ext uri="{0D108BD9-81ED-4DB2-BD59-A6C34878D82A}">
                    <a16:rowId xmlns:a16="http://schemas.microsoft.com/office/drawing/2014/main" val="2991389788"/>
                  </a:ext>
                </a:extLst>
              </a:tr>
              <a:tr h="370840">
                <a:tc>
                  <a:txBody>
                    <a:bodyPr/>
                    <a:lstStyle/>
                    <a:p>
                      <a:pPr algn="l"/>
                      <a:endParaRPr lang="fr-CH" sz="1100" b="0" kern="1200" dirty="0">
                        <a:solidFill>
                          <a:schemeClr val="dk1"/>
                        </a:solidFill>
                        <a:latin typeface="+mn-lt"/>
                        <a:ea typeface="+mn-ea"/>
                        <a:cs typeface="+mn-cs"/>
                      </a:endParaRPr>
                    </a:p>
                  </a:txBody>
                  <a:tcPr anchor="ctr"/>
                </a:tc>
                <a:tc>
                  <a:txBody>
                    <a:bodyPr/>
                    <a:lstStyle/>
                    <a:p>
                      <a:pPr algn="l"/>
                      <a:r>
                        <a:rPr lang="fr-CH" sz="1100" b="0" kern="1200" dirty="0">
                          <a:solidFill>
                            <a:schemeClr val="dk1"/>
                          </a:solidFill>
                          <a:latin typeface="+mn-lt"/>
                          <a:ea typeface="+mn-ea"/>
                          <a:cs typeface="+mn-cs"/>
                        </a:rPr>
                        <a:t>2021</a:t>
                      </a:r>
                    </a:p>
                  </a:txBody>
                  <a:tcPr anchor="ctr"/>
                </a:tc>
                <a:tc>
                  <a:txBody>
                    <a:bodyPr/>
                    <a:lstStyle/>
                    <a:p>
                      <a:pPr algn="r" fontAlgn="t"/>
                      <a:r>
                        <a:rPr lang="fr-CH" sz="1100" b="0" kern="1200" dirty="0">
                          <a:solidFill>
                            <a:schemeClr val="dk1"/>
                          </a:solidFill>
                          <a:latin typeface="+mn-lt"/>
                          <a:ea typeface="+mn-ea"/>
                          <a:cs typeface="+mn-cs"/>
                        </a:rPr>
                        <a:t>160 409</a:t>
                      </a:r>
                    </a:p>
                  </a:txBody>
                  <a:tcPr marL="5443" marR="5443" marT="5443" marB="0" anchor="ctr"/>
                </a:tc>
                <a:tc>
                  <a:txBody>
                    <a:bodyPr/>
                    <a:lstStyle/>
                    <a:p>
                      <a:pPr algn="r" fontAlgn="t"/>
                      <a:r>
                        <a:rPr lang="fr-CH" sz="1100" b="0" kern="1200" dirty="0">
                          <a:solidFill>
                            <a:schemeClr val="dk1"/>
                          </a:solidFill>
                          <a:latin typeface="+mn-lt"/>
                          <a:ea typeface="+mn-ea"/>
                          <a:cs typeface="+mn-cs"/>
                        </a:rPr>
                        <a:t>439</a:t>
                      </a:r>
                    </a:p>
                  </a:txBody>
                  <a:tcPr marL="5443" marR="5443" marT="5443" marB="0" anchor="ctr"/>
                </a:tc>
                <a:tc>
                  <a:txBody>
                    <a:bodyPr/>
                    <a:lstStyle/>
                    <a:p>
                      <a:pPr algn="r" fontAlgn="t"/>
                      <a:r>
                        <a:rPr lang="fr-CH" sz="1100" b="0" kern="1200" dirty="0">
                          <a:solidFill>
                            <a:schemeClr val="dk1"/>
                          </a:solidFill>
                          <a:latin typeface="+mn-lt"/>
                          <a:ea typeface="+mn-ea"/>
                          <a:cs typeface="+mn-cs"/>
                        </a:rPr>
                        <a:t>17785</a:t>
                      </a:r>
                    </a:p>
                  </a:txBody>
                  <a:tcPr marL="5443" marR="5443" marT="5443" marB="0" anchor="ctr"/>
                </a:tc>
                <a:tc>
                  <a:txBody>
                    <a:bodyPr/>
                    <a:lstStyle/>
                    <a:p>
                      <a:pPr algn="r" fontAlgn="b"/>
                      <a:r>
                        <a:rPr lang="fr-CH" sz="1100" b="0" kern="1200" dirty="0">
                          <a:solidFill>
                            <a:schemeClr val="dk1"/>
                          </a:solidFill>
                          <a:latin typeface="+mn-lt"/>
                          <a:ea typeface="+mn-ea"/>
                          <a:cs typeface="+mn-cs"/>
                        </a:rPr>
                        <a:t>9.0</a:t>
                      </a:r>
                    </a:p>
                  </a:txBody>
                  <a:tcPr marL="5443" marR="5443" marT="5443" marB="0" anchor="ctr"/>
                </a:tc>
                <a:extLst>
                  <a:ext uri="{0D108BD9-81ED-4DB2-BD59-A6C34878D82A}">
                    <a16:rowId xmlns:a16="http://schemas.microsoft.com/office/drawing/2014/main" val="4089294839"/>
                  </a:ext>
                </a:extLst>
              </a:tr>
              <a:tr h="370840">
                <a:tc>
                  <a:txBody>
                    <a:bodyPr/>
                    <a:lstStyle/>
                    <a:p>
                      <a:pPr algn="l"/>
                      <a:r>
                        <a:rPr lang="fr-CH" sz="1100" b="1" dirty="0" err="1"/>
                        <a:t>Collombey-Muraz</a:t>
                      </a:r>
                      <a:endParaRPr lang="fr-CH" sz="1100" b="1" dirty="0"/>
                    </a:p>
                  </a:txBody>
                  <a:tcPr anchor="ctr">
                    <a:solidFill>
                      <a:schemeClr val="accent6">
                        <a:lumMod val="40000"/>
                        <a:lumOff val="60000"/>
                      </a:schemeClr>
                    </a:solidFill>
                  </a:tcPr>
                </a:tc>
                <a:tc>
                  <a:txBody>
                    <a:bodyPr/>
                    <a:lstStyle/>
                    <a:p>
                      <a:pPr algn="l"/>
                      <a:r>
                        <a:rPr lang="fr-CH" sz="1100" dirty="0"/>
                        <a:t>2020</a:t>
                      </a:r>
                    </a:p>
                  </a:txBody>
                  <a:tcPr anchor="ctr">
                    <a:solidFill>
                      <a:schemeClr val="accent6">
                        <a:lumMod val="40000"/>
                        <a:lumOff val="60000"/>
                      </a:schemeClr>
                    </a:solidFill>
                  </a:tcPr>
                </a:tc>
                <a:tc>
                  <a:txBody>
                    <a:bodyPr/>
                    <a:lstStyle/>
                    <a:p>
                      <a:pPr algn="r" fontAlgn="t"/>
                      <a:r>
                        <a:rPr lang="fr-CH" sz="1200" b="0" i="0" u="none" strike="noStrike" dirty="0">
                          <a:solidFill>
                            <a:srgbClr val="000000"/>
                          </a:solidFill>
                          <a:effectLst/>
                          <a:latin typeface="Calibri" panose="020F0502020204030204" pitchFamily="34" charset="0"/>
                        </a:rPr>
                        <a:t>93 339</a:t>
                      </a:r>
                    </a:p>
                  </a:txBody>
                  <a:tcPr marL="5443" marR="5443" marT="5443" marB="0" anchor="ctr">
                    <a:solidFill>
                      <a:schemeClr val="accent6">
                        <a:lumMod val="40000"/>
                        <a:lumOff val="60000"/>
                      </a:schemeClr>
                    </a:solidFill>
                  </a:tcPr>
                </a:tc>
                <a:tc>
                  <a:txBody>
                    <a:bodyPr/>
                    <a:lstStyle/>
                    <a:p>
                      <a:pPr algn="r" fontAlgn="t"/>
                      <a:r>
                        <a:rPr lang="fr-CH" sz="1200" b="0" i="0" u="none" strike="noStrike" dirty="0">
                          <a:solidFill>
                            <a:srgbClr val="000000"/>
                          </a:solidFill>
                          <a:effectLst/>
                          <a:latin typeface="Calibri" panose="020F0502020204030204" pitchFamily="34" charset="0"/>
                        </a:rPr>
                        <a:t>256</a:t>
                      </a:r>
                    </a:p>
                  </a:txBody>
                  <a:tcPr marL="5443" marR="5443" marT="5443" marB="0" anchor="ctr">
                    <a:solidFill>
                      <a:schemeClr val="accent6">
                        <a:lumMod val="40000"/>
                        <a:lumOff val="60000"/>
                      </a:schemeClr>
                    </a:solidFill>
                  </a:tcPr>
                </a:tc>
                <a:tc>
                  <a:txBody>
                    <a:bodyPr/>
                    <a:lstStyle/>
                    <a:p>
                      <a:pPr algn="r" fontAlgn="t"/>
                      <a:r>
                        <a:rPr lang="fr-CH" sz="1200" b="0" i="0" u="none" strike="noStrike">
                          <a:solidFill>
                            <a:srgbClr val="000000"/>
                          </a:solidFill>
                          <a:effectLst/>
                          <a:latin typeface="Calibri" panose="020F0502020204030204" pitchFamily="34" charset="0"/>
                        </a:rPr>
                        <a:t>9606</a:t>
                      </a:r>
                    </a:p>
                  </a:txBody>
                  <a:tcPr marL="5443" marR="5443" marT="5443" marB="0" anchor="ctr">
                    <a:solidFill>
                      <a:schemeClr val="accent6">
                        <a:lumMod val="40000"/>
                        <a:lumOff val="60000"/>
                      </a:schemeClr>
                    </a:solidFill>
                  </a:tcPr>
                </a:tc>
                <a:tc>
                  <a:txBody>
                    <a:bodyPr/>
                    <a:lstStyle/>
                    <a:p>
                      <a:pPr algn="r" fontAlgn="b"/>
                      <a:r>
                        <a:rPr lang="fr-CH" sz="1200" b="0" i="0" u="none" strike="noStrike" dirty="0">
                          <a:solidFill>
                            <a:srgbClr val="000000"/>
                          </a:solidFill>
                          <a:effectLst/>
                          <a:latin typeface="Calibri" panose="020F0502020204030204" pitchFamily="34" charset="0"/>
                        </a:rPr>
                        <a:t>9.7</a:t>
                      </a:r>
                    </a:p>
                  </a:txBody>
                  <a:tcPr marL="5443" marR="5443" marT="5443" marB="0" anchor="ctr">
                    <a:solidFill>
                      <a:srgbClr val="00B0F0"/>
                    </a:solidFill>
                  </a:tcPr>
                </a:tc>
                <a:extLst>
                  <a:ext uri="{0D108BD9-81ED-4DB2-BD59-A6C34878D82A}">
                    <a16:rowId xmlns:a16="http://schemas.microsoft.com/office/drawing/2014/main" val="2036056075"/>
                  </a:ext>
                </a:extLst>
              </a:tr>
              <a:tr h="370840">
                <a:tc>
                  <a:txBody>
                    <a:bodyPr/>
                    <a:lstStyle/>
                    <a:p>
                      <a:pPr algn="l"/>
                      <a:endParaRPr lang="fr-CH" sz="1100" b="1" dirty="0"/>
                    </a:p>
                  </a:txBody>
                  <a:tcPr anchor="ctr">
                    <a:solidFill>
                      <a:schemeClr val="accent6">
                        <a:lumMod val="40000"/>
                        <a:lumOff val="60000"/>
                      </a:schemeClr>
                    </a:solidFill>
                  </a:tcPr>
                </a:tc>
                <a:tc>
                  <a:txBody>
                    <a:bodyPr/>
                    <a:lstStyle/>
                    <a:p>
                      <a:pPr algn="l"/>
                      <a:r>
                        <a:rPr lang="fr-CH" sz="1100" b="0" dirty="0"/>
                        <a:t>2021</a:t>
                      </a:r>
                    </a:p>
                  </a:txBody>
                  <a:tcPr anchor="ctr">
                    <a:solidFill>
                      <a:schemeClr val="accent6">
                        <a:lumMod val="40000"/>
                        <a:lumOff val="60000"/>
                      </a:schemeClr>
                    </a:solidFill>
                  </a:tcPr>
                </a:tc>
                <a:tc>
                  <a:txBody>
                    <a:bodyPr/>
                    <a:lstStyle/>
                    <a:p>
                      <a:pPr algn="r" fontAlgn="t"/>
                      <a:r>
                        <a:rPr lang="fr-CH" sz="1200" b="0" i="0" u="none" strike="noStrike" dirty="0">
                          <a:solidFill>
                            <a:srgbClr val="000000"/>
                          </a:solidFill>
                          <a:effectLst/>
                          <a:latin typeface="Calibri" panose="020F0502020204030204" pitchFamily="34" charset="0"/>
                        </a:rPr>
                        <a:t>138 331</a:t>
                      </a:r>
                    </a:p>
                  </a:txBody>
                  <a:tcPr marL="5443" marR="5443" marT="5443" marB="0" anchor="ctr">
                    <a:solidFill>
                      <a:schemeClr val="accent6">
                        <a:lumMod val="40000"/>
                        <a:lumOff val="60000"/>
                      </a:schemeClr>
                    </a:solidFill>
                  </a:tcPr>
                </a:tc>
                <a:tc>
                  <a:txBody>
                    <a:bodyPr/>
                    <a:lstStyle/>
                    <a:p>
                      <a:pPr algn="r" fontAlgn="t"/>
                      <a:r>
                        <a:rPr lang="fr-CH" sz="1200" b="0" i="0" u="none" strike="noStrike" dirty="0">
                          <a:solidFill>
                            <a:srgbClr val="000000"/>
                          </a:solidFill>
                          <a:effectLst/>
                          <a:latin typeface="Calibri" panose="020F0502020204030204" pitchFamily="34" charset="0"/>
                        </a:rPr>
                        <a:t>379</a:t>
                      </a:r>
                    </a:p>
                  </a:txBody>
                  <a:tcPr marL="5443" marR="5443" marT="5443" marB="0" anchor="ctr">
                    <a:solidFill>
                      <a:schemeClr val="accent6">
                        <a:lumMod val="40000"/>
                        <a:lumOff val="60000"/>
                      </a:schemeClr>
                    </a:solidFill>
                  </a:tcPr>
                </a:tc>
                <a:tc>
                  <a:txBody>
                    <a:bodyPr/>
                    <a:lstStyle/>
                    <a:p>
                      <a:pPr algn="r" fontAlgn="t"/>
                      <a:r>
                        <a:rPr lang="fr-CH" sz="1200" b="0" i="0" u="none" strike="noStrike" dirty="0">
                          <a:solidFill>
                            <a:srgbClr val="000000"/>
                          </a:solidFill>
                          <a:effectLst/>
                          <a:latin typeface="Calibri" panose="020F0502020204030204" pitchFamily="34" charset="0"/>
                        </a:rPr>
                        <a:t>9606</a:t>
                      </a:r>
                    </a:p>
                  </a:txBody>
                  <a:tcPr marL="5443" marR="5443" marT="5443" marB="0" anchor="ctr">
                    <a:solidFill>
                      <a:schemeClr val="accent6">
                        <a:lumMod val="40000"/>
                        <a:lumOff val="60000"/>
                      </a:schemeClr>
                    </a:solidFill>
                  </a:tcPr>
                </a:tc>
                <a:tc>
                  <a:txBody>
                    <a:bodyPr/>
                    <a:lstStyle/>
                    <a:p>
                      <a:pPr algn="r" fontAlgn="b"/>
                      <a:r>
                        <a:rPr lang="fr-CH" sz="1200" b="0" i="0" u="none" strike="noStrike" dirty="0">
                          <a:solidFill>
                            <a:srgbClr val="000000"/>
                          </a:solidFill>
                          <a:effectLst/>
                          <a:latin typeface="Calibri" panose="020F0502020204030204" pitchFamily="34" charset="0"/>
                        </a:rPr>
                        <a:t>14.4</a:t>
                      </a:r>
                    </a:p>
                  </a:txBody>
                  <a:tcPr marL="5443" marR="5443" marT="5443" marB="0" anchor="ctr">
                    <a:solidFill>
                      <a:srgbClr val="00B0F0"/>
                    </a:solidFill>
                  </a:tcPr>
                </a:tc>
                <a:extLst>
                  <a:ext uri="{0D108BD9-81ED-4DB2-BD59-A6C34878D82A}">
                    <a16:rowId xmlns:a16="http://schemas.microsoft.com/office/drawing/2014/main" val="820943088"/>
                  </a:ext>
                </a:extLst>
              </a:tr>
              <a:tr h="370840">
                <a:tc>
                  <a:txBody>
                    <a:bodyPr/>
                    <a:lstStyle/>
                    <a:p>
                      <a:pPr algn="l"/>
                      <a:r>
                        <a:rPr lang="fr-CH" sz="1100" b="1" dirty="0"/>
                        <a:t>Ollon</a:t>
                      </a:r>
                    </a:p>
                  </a:txBody>
                  <a:tcPr anchor="ctr"/>
                </a:tc>
                <a:tc>
                  <a:txBody>
                    <a:bodyPr/>
                    <a:lstStyle/>
                    <a:p>
                      <a:pPr algn="l"/>
                      <a:r>
                        <a:rPr lang="fr-CH" sz="1100" dirty="0"/>
                        <a:t>2020</a:t>
                      </a:r>
                    </a:p>
                  </a:txBody>
                  <a:tcPr anchor="ctr"/>
                </a:tc>
                <a:tc>
                  <a:txBody>
                    <a:bodyPr/>
                    <a:lstStyle/>
                    <a:p>
                      <a:pPr algn="r" fontAlgn="t"/>
                      <a:r>
                        <a:rPr lang="fr-CH" sz="1200" b="0" i="0" u="none" strike="noStrike" dirty="0">
                          <a:solidFill>
                            <a:srgbClr val="000000"/>
                          </a:solidFill>
                          <a:effectLst/>
                          <a:latin typeface="Calibri" panose="020F0502020204030204" pitchFamily="34" charset="0"/>
                        </a:rPr>
                        <a:t>9 513</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26</a:t>
                      </a:r>
                    </a:p>
                  </a:txBody>
                  <a:tcPr marL="5443" marR="5443" marT="5443" marB="0" anchor="ctr"/>
                </a:tc>
                <a:tc>
                  <a:txBody>
                    <a:bodyPr/>
                    <a:lstStyle/>
                    <a:p>
                      <a:pPr algn="r" fontAlgn="b"/>
                      <a:r>
                        <a:rPr lang="fr-CH" sz="1200" b="0" i="0" u="none" strike="noStrike">
                          <a:solidFill>
                            <a:srgbClr val="000000"/>
                          </a:solidFill>
                          <a:effectLst/>
                          <a:latin typeface="Calibri" panose="020F0502020204030204" pitchFamily="34" charset="0"/>
                        </a:rPr>
                        <a:t>3698</a:t>
                      </a:r>
                    </a:p>
                  </a:txBody>
                  <a:tcPr marL="5443" marR="5443" marT="5443" marB="0" anchor="ctr"/>
                </a:tc>
                <a:tc>
                  <a:txBody>
                    <a:bodyPr/>
                    <a:lstStyle/>
                    <a:p>
                      <a:pPr algn="r" fontAlgn="b"/>
                      <a:r>
                        <a:rPr lang="fr-CH" sz="1200" b="0" i="0" u="none" strike="noStrike" dirty="0">
                          <a:solidFill>
                            <a:srgbClr val="000000"/>
                          </a:solidFill>
                          <a:effectLst/>
                          <a:latin typeface="Calibri" panose="020F0502020204030204" pitchFamily="34" charset="0"/>
                        </a:rPr>
                        <a:t>2.6</a:t>
                      </a:r>
                    </a:p>
                  </a:txBody>
                  <a:tcPr marL="5443" marR="5443" marT="5443" marB="0" anchor="ctr"/>
                </a:tc>
                <a:extLst>
                  <a:ext uri="{0D108BD9-81ED-4DB2-BD59-A6C34878D82A}">
                    <a16:rowId xmlns:a16="http://schemas.microsoft.com/office/drawing/2014/main" val="3048334729"/>
                  </a:ext>
                </a:extLst>
              </a:tr>
              <a:tr h="370840">
                <a:tc>
                  <a:txBody>
                    <a:bodyPr/>
                    <a:lstStyle/>
                    <a:p>
                      <a:pPr algn="l"/>
                      <a:endParaRPr lang="fr-CH" sz="1100" b="0" dirty="0"/>
                    </a:p>
                  </a:txBody>
                  <a:tcPr anchor="ctr"/>
                </a:tc>
                <a:tc>
                  <a:txBody>
                    <a:bodyPr/>
                    <a:lstStyle/>
                    <a:p>
                      <a:pPr algn="l"/>
                      <a:r>
                        <a:rPr lang="fr-CH" sz="1100" b="0" dirty="0"/>
                        <a:t>2021</a:t>
                      </a:r>
                    </a:p>
                  </a:txBody>
                  <a:tcPr anchor="ctr"/>
                </a:tc>
                <a:tc>
                  <a:txBody>
                    <a:bodyPr/>
                    <a:lstStyle/>
                    <a:p>
                      <a:pPr algn="r" fontAlgn="t"/>
                      <a:r>
                        <a:rPr lang="fr-CH" sz="1200" b="0" i="0" u="none" strike="noStrike" dirty="0">
                          <a:solidFill>
                            <a:srgbClr val="000000"/>
                          </a:solidFill>
                          <a:effectLst/>
                          <a:latin typeface="Calibri" panose="020F0502020204030204" pitchFamily="34" charset="0"/>
                        </a:rPr>
                        <a:t>52 891</a:t>
                      </a:r>
                    </a:p>
                  </a:txBody>
                  <a:tcPr marL="5443" marR="5443" marT="5443" marB="0" anchor="ctr"/>
                </a:tc>
                <a:tc>
                  <a:txBody>
                    <a:bodyPr/>
                    <a:lstStyle/>
                    <a:p>
                      <a:pPr algn="r" fontAlgn="t"/>
                      <a:r>
                        <a:rPr lang="fr-CH" sz="1200" b="0" i="0" u="none" strike="noStrike" dirty="0">
                          <a:solidFill>
                            <a:srgbClr val="000000"/>
                          </a:solidFill>
                          <a:effectLst/>
                          <a:latin typeface="Calibri" panose="020F0502020204030204" pitchFamily="34" charset="0"/>
                        </a:rPr>
                        <a:t>145</a:t>
                      </a:r>
                    </a:p>
                  </a:txBody>
                  <a:tcPr marL="5443" marR="5443" marT="5443" marB="0" anchor="ctr"/>
                </a:tc>
                <a:tc>
                  <a:txBody>
                    <a:bodyPr/>
                    <a:lstStyle/>
                    <a:p>
                      <a:pPr algn="r" fontAlgn="b"/>
                      <a:r>
                        <a:rPr lang="fr-CH" sz="1200" b="0" i="0" u="none" strike="noStrike">
                          <a:solidFill>
                            <a:srgbClr val="000000"/>
                          </a:solidFill>
                          <a:effectLst/>
                          <a:latin typeface="Calibri" panose="020F0502020204030204" pitchFamily="34" charset="0"/>
                        </a:rPr>
                        <a:t>3698</a:t>
                      </a:r>
                    </a:p>
                  </a:txBody>
                  <a:tcPr marL="5443" marR="5443" marT="5443" marB="0" anchor="ctr"/>
                </a:tc>
                <a:tc>
                  <a:txBody>
                    <a:bodyPr/>
                    <a:lstStyle/>
                    <a:p>
                      <a:pPr algn="r" fontAlgn="b"/>
                      <a:r>
                        <a:rPr lang="fr-CH" sz="1200" b="0" i="0" u="none" strike="noStrike" dirty="0">
                          <a:solidFill>
                            <a:srgbClr val="000000"/>
                          </a:solidFill>
                          <a:effectLst/>
                          <a:latin typeface="Calibri" panose="020F0502020204030204" pitchFamily="34" charset="0"/>
                        </a:rPr>
                        <a:t>14.3</a:t>
                      </a:r>
                    </a:p>
                  </a:txBody>
                  <a:tcPr marL="5443" marR="5443" marT="5443" marB="0" anchor="ctr">
                    <a:solidFill>
                      <a:srgbClr val="00B0F0"/>
                    </a:solidFill>
                  </a:tcPr>
                </a:tc>
                <a:extLst>
                  <a:ext uri="{0D108BD9-81ED-4DB2-BD59-A6C34878D82A}">
                    <a16:rowId xmlns:a16="http://schemas.microsoft.com/office/drawing/2014/main" val="3735930094"/>
                  </a:ext>
                </a:extLst>
              </a:tr>
              <a:tr h="370840">
                <a:tc>
                  <a:txBody>
                    <a:bodyPr/>
                    <a:lstStyle/>
                    <a:p>
                      <a:pPr algn="l"/>
                      <a:r>
                        <a:rPr lang="fr-CH" sz="1100" b="1" dirty="0"/>
                        <a:t>TOTAL</a:t>
                      </a:r>
                    </a:p>
                  </a:txBody>
                  <a:tcPr anchor="ctr"/>
                </a:tc>
                <a:tc>
                  <a:txBody>
                    <a:bodyPr/>
                    <a:lstStyle/>
                    <a:p>
                      <a:pPr algn="l"/>
                      <a:r>
                        <a:rPr lang="fr-CH" sz="1100" b="1" dirty="0"/>
                        <a:t>2020</a:t>
                      </a:r>
                    </a:p>
                  </a:txBody>
                  <a:tcPr anchor="ctr"/>
                </a:tc>
                <a:tc>
                  <a:txBody>
                    <a:bodyPr/>
                    <a:lstStyle/>
                    <a:p>
                      <a:pPr algn="r" fontAlgn="t"/>
                      <a:r>
                        <a:rPr lang="fr-CH" sz="1200" b="1" i="0" u="none" strike="noStrike" dirty="0">
                          <a:solidFill>
                            <a:srgbClr val="000000"/>
                          </a:solidFill>
                          <a:effectLst/>
                          <a:latin typeface="Calibri" panose="020F0502020204030204" pitchFamily="34" charset="0"/>
                        </a:rPr>
                        <a:t>344 095</a:t>
                      </a:r>
                    </a:p>
                  </a:txBody>
                  <a:tcPr marL="5443" marR="5443" marT="5443" marB="0" anchor="ctr"/>
                </a:tc>
                <a:tc>
                  <a:txBody>
                    <a:bodyPr/>
                    <a:lstStyle/>
                    <a:p>
                      <a:pPr algn="r" fontAlgn="t"/>
                      <a:r>
                        <a:rPr lang="fr-CH" sz="1200" b="1" i="0" u="none" strike="noStrike" dirty="0">
                          <a:solidFill>
                            <a:srgbClr val="000000"/>
                          </a:solidFill>
                          <a:effectLst/>
                          <a:latin typeface="Calibri" panose="020F0502020204030204" pitchFamily="34" charset="0"/>
                        </a:rPr>
                        <a:t>943</a:t>
                      </a:r>
                    </a:p>
                  </a:txBody>
                  <a:tcPr marL="5443" marR="5443" marT="5443" marB="0" anchor="ctr"/>
                </a:tc>
                <a:tc>
                  <a:txBody>
                    <a:bodyPr/>
                    <a:lstStyle/>
                    <a:p>
                      <a:pPr algn="r" fontAlgn="b"/>
                      <a:r>
                        <a:rPr lang="fr-CH" sz="1200" b="1" i="0" u="none" strike="noStrike" dirty="0">
                          <a:solidFill>
                            <a:srgbClr val="000000"/>
                          </a:solidFill>
                          <a:effectLst/>
                          <a:latin typeface="Calibri" panose="020F0502020204030204" pitchFamily="34" charset="0"/>
                        </a:rPr>
                        <a:t>41606</a:t>
                      </a:r>
                    </a:p>
                  </a:txBody>
                  <a:tcPr marL="5443" marR="5443" marT="5443" marB="0" anchor="ctr"/>
                </a:tc>
                <a:tc>
                  <a:txBody>
                    <a:bodyPr/>
                    <a:lstStyle/>
                    <a:p>
                      <a:pPr algn="r" fontAlgn="b"/>
                      <a:r>
                        <a:rPr lang="fr-CH" sz="1200" b="1" i="0" u="none" strike="noStrike" dirty="0">
                          <a:solidFill>
                            <a:srgbClr val="000000"/>
                          </a:solidFill>
                          <a:effectLst/>
                          <a:latin typeface="Calibri" panose="020F0502020204030204" pitchFamily="34" charset="0"/>
                        </a:rPr>
                        <a:t>8.3</a:t>
                      </a:r>
                    </a:p>
                  </a:txBody>
                  <a:tcPr marL="5443" marR="5443" marT="5443" marB="0" anchor="ctr"/>
                </a:tc>
                <a:extLst>
                  <a:ext uri="{0D108BD9-81ED-4DB2-BD59-A6C34878D82A}">
                    <a16:rowId xmlns:a16="http://schemas.microsoft.com/office/drawing/2014/main" val="2489811218"/>
                  </a:ext>
                </a:extLst>
              </a:tr>
              <a:tr h="370840">
                <a:tc>
                  <a:txBody>
                    <a:bodyPr/>
                    <a:lstStyle/>
                    <a:p>
                      <a:pPr algn="l"/>
                      <a:endParaRPr lang="fr-CH" sz="1100" b="1" dirty="0"/>
                    </a:p>
                  </a:txBody>
                  <a:tcPr anchor="ctr"/>
                </a:tc>
                <a:tc>
                  <a:txBody>
                    <a:bodyPr/>
                    <a:lstStyle/>
                    <a:p>
                      <a:pPr algn="l"/>
                      <a:r>
                        <a:rPr lang="fr-CH" sz="1100" b="1" dirty="0"/>
                        <a:t>2021</a:t>
                      </a:r>
                    </a:p>
                  </a:txBody>
                  <a:tcPr anchor="ctr"/>
                </a:tc>
                <a:tc>
                  <a:txBody>
                    <a:bodyPr/>
                    <a:lstStyle/>
                    <a:p>
                      <a:pPr algn="r" fontAlgn="b"/>
                      <a:r>
                        <a:rPr lang="fr-CH" sz="1200" b="1" i="0" u="none" strike="noStrike" dirty="0">
                          <a:solidFill>
                            <a:srgbClr val="000000"/>
                          </a:solidFill>
                          <a:effectLst/>
                          <a:latin typeface="Calibri" panose="020F0502020204030204" pitchFamily="34" charset="0"/>
                        </a:rPr>
                        <a:t>525 476</a:t>
                      </a:r>
                    </a:p>
                  </a:txBody>
                  <a:tcPr marL="5443" marR="5443" marT="5443" marB="0" anchor="ctr"/>
                </a:tc>
                <a:tc>
                  <a:txBody>
                    <a:bodyPr/>
                    <a:lstStyle/>
                    <a:p>
                      <a:pPr algn="r" fontAlgn="t"/>
                      <a:r>
                        <a:rPr lang="fr-CH" sz="1200" b="1" i="0" u="none" strike="noStrike" dirty="0">
                          <a:solidFill>
                            <a:srgbClr val="000000"/>
                          </a:solidFill>
                          <a:effectLst/>
                          <a:latin typeface="Calibri" panose="020F0502020204030204" pitchFamily="34" charset="0"/>
                        </a:rPr>
                        <a:t>1’440</a:t>
                      </a:r>
                    </a:p>
                  </a:txBody>
                  <a:tcPr marL="5443" marR="5443" marT="5443" marB="0" anchor="ctr"/>
                </a:tc>
                <a:tc>
                  <a:txBody>
                    <a:bodyPr/>
                    <a:lstStyle/>
                    <a:p>
                      <a:pPr algn="r" fontAlgn="b"/>
                      <a:r>
                        <a:rPr lang="fr-CH" sz="1200" b="1" i="0" u="none" strike="noStrike" dirty="0">
                          <a:solidFill>
                            <a:srgbClr val="000000"/>
                          </a:solidFill>
                          <a:effectLst/>
                          <a:latin typeface="Calibri" panose="020F0502020204030204" pitchFamily="34" charset="0"/>
                        </a:rPr>
                        <a:t>41606</a:t>
                      </a:r>
                    </a:p>
                  </a:txBody>
                  <a:tcPr marL="5443" marR="5443" marT="5443" marB="0" anchor="ctr"/>
                </a:tc>
                <a:tc>
                  <a:txBody>
                    <a:bodyPr/>
                    <a:lstStyle/>
                    <a:p>
                      <a:pPr algn="r" fontAlgn="b"/>
                      <a:r>
                        <a:rPr lang="fr-CH" sz="1200" b="1" i="0" u="none" strike="noStrike" dirty="0">
                          <a:solidFill>
                            <a:srgbClr val="000000"/>
                          </a:solidFill>
                          <a:effectLst/>
                          <a:latin typeface="Calibri" panose="020F0502020204030204" pitchFamily="34" charset="0"/>
                        </a:rPr>
                        <a:t>12.6</a:t>
                      </a:r>
                    </a:p>
                  </a:txBody>
                  <a:tcPr marL="5443" marR="5443" marT="5443" marB="0" anchor="ctr"/>
                </a:tc>
                <a:extLst>
                  <a:ext uri="{0D108BD9-81ED-4DB2-BD59-A6C34878D82A}">
                    <a16:rowId xmlns:a16="http://schemas.microsoft.com/office/drawing/2014/main" val="2937779948"/>
                  </a:ext>
                </a:extLst>
              </a:tr>
            </a:tbl>
          </a:graphicData>
        </a:graphic>
      </p:graphicFrame>
      <p:sp>
        <p:nvSpPr>
          <p:cNvPr id="3" name="ZoneTexte 2">
            <a:extLst>
              <a:ext uri="{FF2B5EF4-FFF2-40B4-BE49-F238E27FC236}">
                <a16:creationId xmlns:a16="http://schemas.microsoft.com/office/drawing/2014/main" id="{1946AD1B-FCA7-44A8-BD87-DFCE50341F9C}"/>
              </a:ext>
            </a:extLst>
          </p:cNvPr>
          <p:cNvSpPr txBox="1"/>
          <p:nvPr/>
        </p:nvSpPr>
        <p:spPr>
          <a:xfrm>
            <a:off x="1489587" y="5547327"/>
            <a:ext cx="4435894" cy="1200329"/>
          </a:xfrm>
          <a:prstGeom prst="rect">
            <a:avLst/>
          </a:prstGeom>
          <a:noFill/>
        </p:spPr>
        <p:txBody>
          <a:bodyPr wrap="none" rtlCol="0">
            <a:spAutoFit/>
          </a:bodyPr>
          <a:lstStyle/>
          <a:p>
            <a:r>
              <a:rPr lang="fr-CH" sz="1200" dirty="0"/>
              <a:t>Méthode d’affectation :</a:t>
            </a:r>
          </a:p>
          <a:p>
            <a:pPr marL="285750" indent="-285750">
              <a:buFont typeface="Arial" panose="020B0604020202020204" pitchFamily="34" charset="0"/>
              <a:buChar char="•"/>
            </a:pPr>
            <a:r>
              <a:rPr lang="fr-CH" sz="1200" dirty="0"/>
              <a:t>Lieu de départ = ½ trajet</a:t>
            </a:r>
          </a:p>
          <a:p>
            <a:pPr marL="285750" indent="-285750">
              <a:buFont typeface="Arial" panose="020B0604020202020204" pitchFamily="34" charset="0"/>
              <a:buChar char="•"/>
            </a:pPr>
            <a:r>
              <a:rPr lang="fr-CH" sz="1200" dirty="0"/>
              <a:t>Lieu d’arrivée = ½ trajet</a:t>
            </a:r>
          </a:p>
          <a:p>
            <a:pPr marL="285750" indent="-285750">
              <a:buFont typeface="Symbol" panose="05050102010706020507" pitchFamily="18" charset="2"/>
              <a:buChar char="Þ"/>
            </a:pPr>
            <a:r>
              <a:rPr lang="fr-CH" sz="1200" dirty="0"/>
              <a:t>1 trajet dans une commune = 1 trajet</a:t>
            </a:r>
          </a:p>
          <a:p>
            <a:pPr marL="285750" indent="-285750">
              <a:buFont typeface="Symbol" panose="05050102010706020507" pitchFamily="18" charset="2"/>
              <a:buChar char="Þ"/>
            </a:pPr>
            <a:r>
              <a:rPr lang="fr-CH" sz="1200" dirty="0"/>
              <a:t>1 trajets d’une commune à une autre = 1 ½ trajet par commune</a:t>
            </a:r>
          </a:p>
          <a:p>
            <a:pPr marL="285750" indent="-285750">
              <a:buFont typeface="Symbol" panose="05050102010706020507" pitchFamily="18" charset="2"/>
              <a:buChar char="Þ"/>
            </a:pPr>
            <a:r>
              <a:rPr lang="fr-CH" sz="1200" dirty="0"/>
              <a:t>Les communes traversées ne sont pas comptées</a:t>
            </a:r>
          </a:p>
        </p:txBody>
      </p:sp>
      <p:sp>
        <p:nvSpPr>
          <p:cNvPr id="8" name="ZoneTexte 7">
            <a:extLst>
              <a:ext uri="{FF2B5EF4-FFF2-40B4-BE49-F238E27FC236}">
                <a16:creationId xmlns:a16="http://schemas.microsoft.com/office/drawing/2014/main" id="{45FEE4CF-A5E1-47AE-AD79-76DC42079340}"/>
              </a:ext>
            </a:extLst>
          </p:cNvPr>
          <p:cNvSpPr txBox="1"/>
          <p:nvPr/>
        </p:nvSpPr>
        <p:spPr>
          <a:xfrm>
            <a:off x="6135329" y="5636309"/>
            <a:ext cx="2909406" cy="646331"/>
          </a:xfrm>
          <a:prstGeom prst="rect">
            <a:avLst/>
          </a:prstGeom>
          <a:noFill/>
        </p:spPr>
        <p:txBody>
          <a:bodyPr wrap="square" rtlCol="0">
            <a:spAutoFit/>
          </a:bodyPr>
          <a:lstStyle/>
          <a:p>
            <a:r>
              <a:rPr lang="fr-CH" sz="1200" dirty="0"/>
              <a:t>2021 : valeurs extrapolées à partir des données jusqu’au 16.06 : la projection annuelle n’est pas encore fiable</a:t>
            </a:r>
          </a:p>
        </p:txBody>
      </p:sp>
      <p:sp>
        <p:nvSpPr>
          <p:cNvPr id="4" name="Rectangle 3">
            <a:extLst>
              <a:ext uri="{FF2B5EF4-FFF2-40B4-BE49-F238E27FC236}">
                <a16:creationId xmlns:a16="http://schemas.microsoft.com/office/drawing/2014/main" id="{C9AF4976-8010-406A-9AEA-D9A4832840F5}"/>
              </a:ext>
            </a:extLst>
          </p:cNvPr>
          <p:cNvSpPr/>
          <p:nvPr/>
        </p:nvSpPr>
        <p:spPr>
          <a:xfrm>
            <a:off x="6216242" y="6282640"/>
            <a:ext cx="402672" cy="1768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a:extLst>
              <a:ext uri="{FF2B5EF4-FFF2-40B4-BE49-F238E27FC236}">
                <a16:creationId xmlns:a16="http://schemas.microsoft.com/office/drawing/2014/main" id="{BB4C733F-3459-44A7-BA54-2B55974BD3CD}"/>
              </a:ext>
            </a:extLst>
          </p:cNvPr>
          <p:cNvSpPr txBox="1"/>
          <p:nvPr/>
        </p:nvSpPr>
        <p:spPr>
          <a:xfrm>
            <a:off x="6135329" y="6211669"/>
            <a:ext cx="2909406" cy="646331"/>
          </a:xfrm>
          <a:prstGeom prst="rect">
            <a:avLst/>
          </a:prstGeom>
          <a:noFill/>
        </p:spPr>
        <p:txBody>
          <a:bodyPr wrap="square" rtlCol="0">
            <a:spAutoFit/>
          </a:bodyPr>
          <a:lstStyle/>
          <a:p>
            <a:r>
              <a:rPr lang="fr-CH" sz="1200" dirty="0"/>
              <a:t>             Communes ayant intégré leur transport scolaire dans MobiChablais</a:t>
            </a:r>
          </a:p>
          <a:p>
            <a:r>
              <a:rPr lang="fr-CH" sz="1200" dirty="0"/>
              <a:t>(Prévu à Monthey en 2022)</a:t>
            </a:r>
          </a:p>
        </p:txBody>
      </p:sp>
    </p:spTree>
    <p:extLst>
      <p:ext uri="{BB962C8B-B14F-4D97-AF65-F5344CB8AC3E}">
        <p14:creationId xmlns:p14="http://schemas.microsoft.com/office/powerpoint/2010/main" val="67671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600482-83A1-434F-B3E2-5E40D1D77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14" y="251271"/>
            <a:ext cx="9434303" cy="7065258"/>
          </a:xfrm>
          <a:prstGeom prst="rect">
            <a:avLst/>
          </a:prstGeom>
        </p:spPr>
      </p:pic>
      <p:pic>
        <p:nvPicPr>
          <p:cNvPr id="20" name="Image 19">
            <a:extLst>
              <a:ext uri="{FF2B5EF4-FFF2-40B4-BE49-F238E27FC236}">
                <a16:creationId xmlns:a16="http://schemas.microsoft.com/office/drawing/2014/main" id="{CD92201D-A178-4E38-9097-38D4A8D6B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51" y="3494858"/>
            <a:ext cx="2999238" cy="51816"/>
          </a:xfrm>
          <a:prstGeom prst="rect">
            <a:avLst/>
          </a:prstGeom>
        </p:spPr>
      </p:pic>
      <p:sp>
        <p:nvSpPr>
          <p:cNvPr id="22" name="Rectangle 21">
            <a:extLst>
              <a:ext uri="{FF2B5EF4-FFF2-40B4-BE49-F238E27FC236}">
                <a16:creationId xmlns:a16="http://schemas.microsoft.com/office/drawing/2014/main" id="{E6AAD342-2241-4D7B-AE88-58C6A3631A74}"/>
              </a:ext>
            </a:extLst>
          </p:cNvPr>
          <p:cNvSpPr/>
          <p:nvPr/>
        </p:nvSpPr>
        <p:spPr>
          <a:xfrm>
            <a:off x="-159014" y="5798623"/>
            <a:ext cx="9303014" cy="116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4" name="Image 3">
            <a:extLst>
              <a:ext uri="{FF2B5EF4-FFF2-40B4-BE49-F238E27FC236}">
                <a16:creationId xmlns:a16="http://schemas.microsoft.com/office/drawing/2014/main" id="{93D5B47B-BEAC-4456-A8DC-422DCF3E7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846" y="3303358"/>
            <a:ext cx="6276104" cy="4990529"/>
          </a:xfrm>
          <a:prstGeom prst="rect">
            <a:avLst/>
          </a:prstGeom>
        </p:spPr>
      </p:pic>
      <p:pic>
        <p:nvPicPr>
          <p:cNvPr id="23" name="Image 22">
            <a:extLst>
              <a:ext uri="{FF2B5EF4-FFF2-40B4-BE49-F238E27FC236}">
                <a16:creationId xmlns:a16="http://schemas.microsoft.com/office/drawing/2014/main" id="{978A2797-7370-4E0F-8DD1-C1370A29D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5712" y="5925456"/>
            <a:ext cx="1290096" cy="840671"/>
          </a:xfrm>
          <a:prstGeom prst="rect">
            <a:avLst/>
          </a:prstGeom>
        </p:spPr>
      </p:pic>
      <p:sp>
        <p:nvSpPr>
          <p:cNvPr id="10" name="ZoneTexte 9">
            <a:extLst>
              <a:ext uri="{FF2B5EF4-FFF2-40B4-BE49-F238E27FC236}">
                <a16:creationId xmlns:a16="http://schemas.microsoft.com/office/drawing/2014/main" id="{CF6A79D8-A83D-474F-B516-C2096263D494}"/>
              </a:ext>
            </a:extLst>
          </p:cNvPr>
          <p:cNvSpPr txBox="1"/>
          <p:nvPr/>
        </p:nvSpPr>
        <p:spPr>
          <a:xfrm>
            <a:off x="517839" y="4213453"/>
            <a:ext cx="7583648" cy="400110"/>
          </a:xfrm>
          <a:prstGeom prst="rect">
            <a:avLst/>
          </a:prstGeom>
          <a:noFill/>
        </p:spPr>
        <p:txBody>
          <a:bodyPr wrap="square" rtlCol="0">
            <a:spAutoFit/>
          </a:bodyPr>
          <a:lstStyle/>
          <a:p>
            <a:r>
              <a:rPr lang="fr-CH" sz="2000" b="1" dirty="0">
                <a:solidFill>
                  <a:schemeClr val="bg1"/>
                </a:solidFill>
                <a:latin typeface="AmpleSoft-Medium" panose="02000000000000000000" pitchFamily="50" charset="0"/>
              </a:rPr>
              <a:t>14 octobre 2019</a:t>
            </a:r>
          </a:p>
        </p:txBody>
      </p:sp>
      <p:sp>
        <p:nvSpPr>
          <p:cNvPr id="7" name="ZoneTexte 6">
            <a:extLst>
              <a:ext uri="{FF2B5EF4-FFF2-40B4-BE49-F238E27FC236}">
                <a16:creationId xmlns:a16="http://schemas.microsoft.com/office/drawing/2014/main" id="{F4FABEB1-A338-497A-BDE7-15FE144022B9}"/>
              </a:ext>
            </a:extLst>
          </p:cNvPr>
          <p:cNvSpPr txBox="1"/>
          <p:nvPr/>
        </p:nvSpPr>
        <p:spPr>
          <a:xfrm>
            <a:off x="5761089" y="4695567"/>
            <a:ext cx="7583648" cy="1077218"/>
          </a:xfrm>
          <a:prstGeom prst="rect">
            <a:avLst/>
          </a:prstGeom>
          <a:noFill/>
        </p:spPr>
        <p:txBody>
          <a:bodyPr wrap="square" rtlCol="0">
            <a:spAutoFit/>
          </a:bodyPr>
          <a:lstStyle/>
          <a:p>
            <a:r>
              <a:rPr lang="fr-CH" sz="3200" dirty="0">
                <a:solidFill>
                  <a:srgbClr val="362783"/>
                </a:solidFill>
                <a:latin typeface="AmpleSoft-Medium" panose="02000000000000000000" pitchFamily="50" charset="0"/>
              </a:rPr>
              <a:t>2-Nouveautés</a:t>
            </a:r>
          </a:p>
          <a:p>
            <a:r>
              <a:rPr lang="fr-CH" sz="3200" dirty="0">
                <a:solidFill>
                  <a:srgbClr val="362783"/>
                </a:solidFill>
                <a:latin typeface="AmpleSoft-Medium" panose="02000000000000000000" pitchFamily="50" charset="0"/>
              </a:rPr>
              <a:t>2022</a:t>
            </a:r>
          </a:p>
        </p:txBody>
      </p:sp>
      <p:pic>
        <p:nvPicPr>
          <p:cNvPr id="11" name="Image 10">
            <a:extLst>
              <a:ext uri="{FF2B5EF4-FFF2-40B4-BE49-F238E27FC236}">
                <a16:creationId xmlns:a16="http://schemas.microsoft.com/office/drawing/2014/main" id="{12B33FF2-518C-442B-8B25-FB9D780EB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226" y="0"/>
            <a:ext cx="1233976" cy="6858000"/>
          </a:xfrm>
          <a:prstGeom prst="rect">
            <a:avLst/>
          </a:prstGeom>
        </p:spPr>
      </p:pic>
    </p:spTree>
    <p:extLst>
      <p:ext uri="{BB962C8B-B14F-4D97-AF65-F5344CB8AC3E}">
        <p14:creationId xmlns:p14="http://schemas.microsoft.com/office/powerpoint/2010/main" val="81832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5C29F0C-D732-4511-A1DF-5C69AFF6529F}"/>
              </a:ext>
            </a:extLst>
          </p:cNvPr>
          <p:cNvSpPr txBox="1"/>
          <p:nvPr/>
        </p:nvSpPr>
        <p:spPr>
          <a:xfrm>
            <a:off x="1602298" y="243791"/>
            <a:ext cx="7583648" cy="1015663"/>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Modifications MobiChablais</a:t>
            </a:r>
          </a:p>
          <a:p>
            <a:r>
              <a:rPr lang="fr-CH" sz="3000" dirty="0">
                <a:solidFill>
                  <a:srgbClr val="362783"/>
                </a:solidFill>
                <a:latin typeface="AmpleSoft-Medium" panose="02000000000000000000" pitchFamily="50" charset="0"/>
              </a:rPr>
              <a:t>12.12.2021</a:t>
            </a:r>
          </a:p>
        </p:txBody>
      </p:sp>
      <p:pic>
        <p:nvPicPr>
          <p:cNvPr id="10" name="Image 9">
            <a:extLst>
              <a:ext uri="{FF2B5EF4-FFF2-40B4-BE49-F238E27FC236}">
                <a16:creationId xmlns:a16="http://schemas.microsoft.com/office/drawing/2014/main" id="{E5191570-67F6-458F-951D-2AD0226F6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46" y="1310673"/>
            <a:ext cx="7560000" cy="117940"/>
          </a:xfrm>
          <a:prstGeom prst="rect">
            <a:avLst/>
          </a:prstGeom>
        </p:spPr>
      </p:pic>
      <p:pic>
        <p:nvPicPr>
          <p:cNvPr id="6" name="Image 5">
            <a:extLst>
              <a:ext uri="{FF2B5EF4-FFF2-40B4-BE49-F238E27FC236}">
                <a16:creationId xmlns:a16="http://schemas.microsoft.com/office/drawing/2014/main" id="{8B3D6CFF-4AEB-4FF0-A7EB-4BAE9C483EFC}"/>
              </a:ext>
            </a:extLst>
          </p:cNvPr>
          <p:cNvPicPr>
            <a:picLocks noChangeAspect="1"/>
          </p:cNvPicPr>
          <p:nvPr/>
        </p:nvPicPr>
        <p:blipFill rotWithShape="1">
          <a:blip r:embed="rId4"/>
          <a:srcRect l="20756" t="35293" r="57611" b="21136"/>
          <a:stretch/>
        </p:blipFill>
        <p:spPr>
          <a:xfrm>
            <a:off x="3588589" y="2294626"/>
            <a:ext cx="3062377" cy="3403865"/>
          </a:xfrm>
          <a:prstGeom prst="rect">
            <a:avLst/>
          </a:prstGeom>
        </p:spPr>
      </p:pic>
      <p:sp>
        <p:nvSpPr>
          <p:cNvPr id="2" name="Rectangle 1">
            <a:extLst>
              <a:ext uri="{FF2B5EF4-FFF2-40B4-BE49-F238E27FC236}">
                <a16:creationId xmlns:a16="http://schemas.microsoft.com/office/drawing/2014/main" id="{B63933AD-89B3-449C-A6C0-D8083C418222}"/>
              </a:ext>
            </a:extLst>
          </p:cNvPr>
          <p:cNvSpPr/>
          <p:nvPr/>
        </p:nvSpPr>
        <p:spPr>
          <a:xfrm>
            <a:off x="1138686" y="4623758"/>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Nouvelle desserte </a:t>
            </a:r>
            <a:r>
              <a:rPr lang="fr-CH" sz="1400" dirty="0" err="1">
                <a:latin typeface="Arial Nova" panose="020B0604020202020204" pitchFamily="34" charset="0"/>
              </a:rPr>
              <a:t>Chenarlier</a:t>
            </a:r>
            <a:r>
              <a:rPr lang="fr-CH" sz="1400" dirty="0">
                <a:latin typeface="Arial Nova" panose="020B0604020202020204" pitchFamily="34" charset="0"/>
              </a:rPr>
              <a:t> / </a:t>
            </a:r>
            <a:r>
              <a:rPr lang="fr-CH" sz="1400" dirty="0" err="1">
                <a:latin typeface="Arial Nova" panose="020B0604020202020204" pitchFamily="34" charset="0"/>
              </a:rPr>
              <a:t>Troistorrents</a:t>
            </a:r>
            <a:r>
              <a:rPr lang="fr-CH" sz="1400" dirty="0">
                <a:latin typeface="Arial Nova" panose="020B0604020202020204" pitchFamily="34" charset="0"/>
              </a:rPr>
              <a:t> / </a:t>
            </a:r>
            <a:r>
              <a:rPr lang="fr-CH" sz="1400" dirty="0" err="1">
                <a:latin typeface="Arial Nova" panose="020B0604020202020204" pitchFamily="34" charset="0"/>
              </a:rPr>
              <a:t>Propéraz</a:t>
            </a:r>
            <a:endParaRPr lang="fr-CH" sz="1400" dirty="0">
              <a:latin typeface="Arial Nova" panose="020B0604020202020204" pitchFamily="34" charset="0"/>
            </a:endParaRPr>
          </a:p>
        </p:txBody>
      </p:sp>
      <p:sp>
        <p:nvSpPr>
          <p:cNvPr id="8" name="Rectangle 7">
            <a:extLst>
              <a:ext uri="{FF2B5EF4-FFF2-40B4-BE49-F238E27FC236}">
                <a16:creationId xmlns:a16="http://schemas.microsoft.com/office/drawing/2014/main" id="{90925122-0B1C-4044-A56B-1BE30BCE5272}"/>
              </a:ext>
            </a:extLst>
          </p:cNvPr>
          <p:cNvSpPr/>
          <p:nvPr/>
        </p:nvSpPr>
        <p:spPr>
          <a:xfrm>
            <a:off x="2441275" y="5796951"/>
            <a:ext cx="2294627" cy="672861"/>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Refonte desserte </a:t>
            </a:r>
            <a:r>
              <a:rPr lang="fr-CH" sz="1400" dirty="0" err="1">
                <a:latin typeface="Arial Nova" panose="020B0604020202020204" pitchFamily="34" charset="0"/>
              </a:rPr>
              <a:t>Choëx</a:t>
            </a:r>
            <a:endParaRPr lang="fr-CH" sz="1400" dirty="0">
              <a:latin typeface="Arial Nova" panose="020B0604020202020204" pitchFamily="34" charset="0"/>
            </a:endParaRPr>
          </a:p>
        </p:txBody>
      </p:sp>
      <p:sp>
        <p:nvSpPr>
          <p:cNvPr id="11" name="Rectangle 10">
            <a:extLst>
              <a:ext uri="{FF2B5EF4-FFF2-40B4-BE49-F238E27FC236}">
                <a16:creationId xmlns:a16="http://schemas.microsoft.com/office/drawing/2014/main" id="{E4A06C18-C074-41B5-AC0F-702A3017F5DB}"/>
              </a:ext>
            </a:extLst>
          </p:cNvPr>
          <p:cNvSpPr/>
          <p:nvPr/>
        </p:nvSpPr>
        <p:spPr>
          <a:xfrm>
            <a:off x="4822165" y="5796951"/>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Nouvelle desserte Massongex</a:t>
            </a:r>
          </a:p>
        </p:txBody>
      </p:sp>
      <p:sp>
        <p:nvSpPr>
          <p:cNvPr id="12" name="Rectangle 11">
            <a:extLst>
              <a:ext uri="{FF2B5EF4-FFF2-40B4-BE49-F238E27FC236}">
                <a16:creationId xmlns:a16="http://schemas.microsoft.com/office/drawing/2014/main" id="{C4EF7233-7541-41BD-BD5F-F0810A5A4DFF}"/>
              </a:ext>
            </a:extLst>
          </p:cNvPr>
          <p:cNvSpPr/>
          <p:nvPr/>
        </p:nvSpPr>
        <p:spPr>
          <a:xfrm>
            <a:off x="6806242" y="4287327"/>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Nouvelle desserte </a:t>
            </a:r>
            <a:r>
              <a:rPr lang="fr-CH" sz="1400" dirty="0" err="1">
                <a:latin typeface="Arial Nova" panose="020B0604020202020204" pitchFamily="34" charset="0"/>
              </a:rPr>
              <a:t>Antagnes</a:t>
            </a:r>
            <a:r>
              <a:rPr lang="fr-CH" sz="1400" dirty="0">
                <a:latin typeface="Arial Nova" panose="020B0604020202020204" pitchFamily="34" charset="0"/>
              </a:rPr>
              <a:t> / Les </a:t>
            </a:r>
            <a:r>
              <a:rPr lang="fr-CH" sz="1400" dirty="0" err="1">
                <a:latin typeface="Arial Nova" panose="020B0604020202020204" pitchFamily="34" charset="0"/>
              </a:rPr>
              <a:t>Dévens</a:t>
            </a:r>
            <a:r>
              <a:rPr lang="fr-CH" sz="1400" dirty="0">
                <a:latin typeface="Arial Nova" panose="020B0604020202020204" pitchFamily="34" charset="0"/>
              </a:rPr>
              <a:t> / Bex</a:t>
            </a:r>
          </a:p>
        </p:txBody>
      </p:sp>
      <p:sp>
        <p:nvSpPr>
          <p:cNvPr id="13" name="Rectangle 12">
            <a:extLst>
              <a:ext uri="{FF2B5EF4-FFF2-40B4-BE49-F238E27FC236}">
                <a16:creationId xmlns:a16="http://schemas.microsoft.com/office/drawing/2014/main" id="{A606ED7B-F440-4B27-A134-25EDD2367F2D}"/>
              </a:ext>
            </a:extLst>
          </p:cNvPr>
          <p:cNvSpPr/>
          <p:nvPr/>
        </p:nvSpPr>
        <p:spPr>
          <a:xfrm>
            <a:off x="6806241" y="5011946"/>
            <a:ext cx="2294627" cy="672861"/>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Reprise desserte Monthey / Bex / Le Châtel (ex- 151)</a:t>
            </a:r>
          </a:p>
        </p:txBody>
      </p:sp>
      <p:sp>
        <p:nvSpPr>
          <p:cNvPr id="14" name="Rectangle 13">
            <a:extLst>
              <a:ext uri="{FF2B5EF4-FFF2-40B4-BE49-F238E27FC236}">
                <a16:creationId xmlns:a16="http://schemas.microsoft.com/office/drawing/2014/main" id="{FF792C79-F28A-4B1F-B8F4-9F41B68EAB2E}"/>
              </a:ext>
            </a:extLst>
          </p:cNvPr>
          <p:cNvSpPr/>
          <p:nvPr/>
        </p:nvSpPr>
        <p:spPr>
          <a:xfrm>
            <a:off x="6806240" y="3429000"/>
            <a:ext cx="2294627" cy="672861"/>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Refonte desserte Ollon</a:t>
            </a:r>
          </a:p>
        </p:txBody>
      </p:sp>
      <p:sp>
        <p:nvSpPr>
          <p:cNvPr id="15" name="Rectangle 14">
            <a:extLst>
              <a:ext uri="{FF2B5EF4-FFF2-40B4-BE49-F238E27FC236}">
                <a16:creationId xmlns:a16="http://schemas.microsoft.com/office/drawing/2014/main" id="{C3EF1A76-9686-4C9E-8D64-792B26A57C70}"/>
              </a:ext>
            </a:extLst>
          </p:cNvPr>
          <p:cNvSpPr/>
          <p:nvPr/>
        </p:nvSpPr>
        <p:spPr>
          <a:xfrm>
            <a:off x="6806242" y="1766728"/>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Nouvelle desserte Aigle / </a:t>
            </a:r>
            <a:r>
              <a:rPr lang="fr-CH" sz="1400" dirty="0" err="1">
                <a:latin typeface="Arial Nova" panose="020B0604020202020204" pitchFamily="34" charset="0"/>
              </a:rPr>
              <a:t>Yvorne</a:t>
            </a:r>
            <a:r>
              <a:rPr lang="fr-CH" sz="1400" dirty="0">
                <a:latin typeface="Arial Nova" panose="020B0604020202020204" pitchFamily="34" charset="0"/>
              </a:rPr>
              <a:t> / </a:t>
            </a:r>
            <a:r>
              <a:rPr lang="fr-CH" sz="1400" dirty="0" err="1">
                <a:latin typeface="Arial Nova" panose="020B0604020202020204" pitchFamily="34" charset="0"/>
              </a:rPr>
              <a:t>Versvey</a:t>
            </a:r>
            <a:endParaRPr lang="fr-CH" sz="1400" dirty="0">
              <a:latin typeface="Arial Nova" panose="020B0604020202020204" pitchFamily="34" charset="0"/>
            </a:endParaRPr>
          </a:p>
        </p:txBody>
      </p:sp>
      <p:sp>
        <p:nvSpPr>
          <p:cNvPr id="17" name="Rectangle 16">
            <a:extLst>
              <a:ext uri="{FF2B5EF4-FFF2-40B4-BE49-F238E27FC236}">
                <a16:creationId xmlns:a16="http://schemas.microsoft.com/office/drawing/2014/main" id="{685AFB54-A0CD-44C3-953C-0F0C223A526A}"/>
              </a:ext>
            </a:extLst>
          </p:cNvPr>
          <p:cNvSpPr/>
          <p:nvPr/>
        </p:nvSpPr>
        <p:spPr>
          <a:xfrm>
            <a:off x="6806240" y="2558201"/>
            <a:ext cx="2294627" cy="672861"/>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Amélioration desserte Aigle</a:t>
            </a:r>
          </a:p>
        </p:txBody>
      </p:sp>
      <p:sp>
        <p:nvSpPr>
          <p:cNvPr id="18" name="Rectangle 17">
            <a:extLst>
              <a:ext uri="{FF2B5EF4-FFF2-40B4-BE49-F238E27FC236}">
                <a16:creationId xmlns:a16="http://schemas.microsoft.com/office/drawing/2014/main" id="{9F64CA91-9745-466C-A476-2741409132BD}"/>
              </a:ext>
            </a:extLst>
          </p:cNvPr>
          <p:cNvSpPr/>
          <p:nvPr/>
        </p:nvSpPr>
        <p:spPr>
          <a:xfrm>
            <a:off x="974784" y="1461552"/>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Nouveauté</a:t>
            </a:r>
          </a:p>
        </p:txBody>
      </p:sp>
      <p:sp>
        <p:nvSpPr>
          <p:cNvPr id="19" name="Rectangle 18">
            <a:extLst>
              <a:ext uri="{FF2B5EF4-FFF2-40B4-BE49-F238E27FC236}">
                <a16:creationId xmlns:a16="http://schemas.microsoft.com/office/drawing/2014/main" id="{8ACEC512-D27A-4B4B-BB6C-746C551D6EDB}"/>
              </a:ext>
            </a:extLst>
          </p:cNvPr>
          <p:cNvSpPr/>
          <p:nvPr/>
        </p:nvSpPr>
        <p:spPr>
          <a:xfrm>
            <a:off x="974784" y="2125315"/>
            <a:ext cx="2294627" cy="672861"/>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Amélioration</a:t>
            </a:r>
          </a:p>
        </p:txBody>
      </p:sp>
    </p:spTree>
    <p:extLst>
      <p:ext uri="{BB962C8B-B14F-4D97-AF65-F5344CB8AC3E}">
        <p14:creationId xmlns:p14="http://schemas.microsoft.com/office/powerpoint/2010/main" val="326470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B3B839DB-1DA3-4E91-A0C1-735343C2F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854" y="852935"/>
            <a:ext cx="2130416" cy="6013454"/>
          </a:xfrm>
          <a:prstGeom prst="rect">
            <a:avLst/>
          </a:prstGeom>
        </p:spPr>
      </p:pic>
      <p:sp>
        <p:nvSpPr>
          <p:cNvPr id="9" name="ZoneTexte 8">
            <a:extLst>
              <a:ext uri="{FF2B5EF4-FFF2-40B4-BE49-F238E27FC236}">
                <a16:creationId xmlns:a16="http://schemas.microsoft.com/office/drawing/2014/main" id="{25C29F0C-D732-4511-A1DF-5C69AFF6529F}"/>
              </a:ext>
            </a:extLst>
          </p:cNvPr>
          <p:cNvSpPr txBox="1"/>
          <p:nvPr/>
        </p:nvSpPr>
        <p:spPr>
          <a:xfrm>
            <a:off x="1602298" y="243791"/>
            <a:ext cx="7583648" cy="553998"/>
          </a:xfrm>
          <a:prstGeom prst="rect">
            <a:avLst/>
          </a:prstGeom>
          <a:noFill/>
        </p:spPr>
        <p:txBody>
          <a:bodyPr wrap="square" rtlCol="0">
            <a:spAutoFit/>
          </a:bodyPr>
          <a:lstStyle/>
          <a:p>
            <a:r>
              <a:rPr lang="fr-CH" sz="3000" dirty="0">
                <a:solidFill>
                  <a:srgbClr val="362783"/>
                </a:solidFill>
                <a:latin typeface="AmpleSoft-Medium" panose="02000000000000000000" pitchFamily="50" charset="0"/>
              </a:rPr>
              <a:t>Détail Collombey-Muraz</a:t>
            </a:r>
          </a:p>
        </p:txBody>
      </p:sp>
      <p:pic>
        <p:nvPicPr>
          <p:cNvPr id="6" name="Image 5">
            <a:extLst>
              <a:ext uri="{FF2B5EF4-FFF2-40B4-BE49-F238E27FC236}">
                <a16:creationId xmlns:a16="http://schemas.microsoft.com/office/drawing/2014/main" id="{8B3D6CFF-4AEB-4FF0-A7EB-4BAE9C483EFC}"/>
              </a:ext>
            </a:extLst>
          </p:cNvPr>
          <p:cNvPicPr>
            <a:picLocks noChangeAspect="1"/>
          </p:cNvPicPr>
          <p:nvPr/>
        </p:nvPicPr>
        <p:blipFill rotWithShape="1">
          <a:blip r:embed="rId4"/>
          <a:srcRect l="20756" t="35293" r="57611" b="21136"/>
          <a:stretch/>
        </p:blipFill>
        <p:spPr>
          <a:xfrm>
            <a:off x="7231504" y="178592"/>
            <a:ext cx="1754651" cy="1950314"/>
          </a:xfrm>
          <a:prstGeom prst="rect">
            <a:avLst/>
          </a:prstGeom>
        </p:spPr>
      </p:pic>
      <p:sp>
        <p:nvSpPr>
          <p:cNvPr id="2" name="Rectangle 1">
            <a:extLst>
              <a:ext uri="{FF2B5EF4-FFF2-40B4-BE49-F238E27FC236}">
                <a16:creationId xmlns:a16="http://schemas.microsoft.com/office/drawing/2014/main" id="{B63933AD-89B3-449C-A6C0-D8083C418222}"/>
              </a:ext>
            </a:extLst>
          </p:cNvPr>
          <p:cNvSpPr/>
          <p:nvPr/>
        </p:nvSpPr>
        <p:spPr>
          <a:xfrm>
            <a:off x="5141722" y="6201683"/>
            <a:ext cx="2509038"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103/104/105 : Prolongement à </a:t>
            </a:r>
            <a:r>
              <a:rPr lang="fr-CH" sz="1400" dirty="0" err="1">
                <a:latin typeface="Arial Nova" panose="020B0604020202020204" pitchFamily="34" charset="0"/>
              </a:rPr>
              <a:t>Troistorrents</a:t>
            </a:r>
            <a:r>
              <a:rPr lang="fr-CH" sz="1400" dirty="0">
                <a:latin typeface="Arial Nova" panose="020B0604020202020204" pitchFamily="34" charset="0"/>
              </a:rPr>
              <a:t> et Massongex</a:t>
            </a:r>
          </a:p>
        </p:txBody>
      </p:sp>
      <p:sp>
        <p:nvSpPr>
          <p:cNvPr id="5" name="Rectangle 4">
            <a:extLst>
              <a:ext uri="{FF2B5EF4-FFF2-40B4-BE49-F238E27FC236}">
                <a16:creationId xmlns:a16="http://schemas.microsoft.com/office/drawing/2014/main" id="{E89D97FF-A296-49EA-A81B-8B3A15F4E75F}"/>
              </a:ext>
            </a:extLst>
          </p:cNvPr>
          <p:cNvSpPr/>
          <p:nvPr/>
        </p:nvSpPr>
        <p:spPr>
          <a:xfrm>
            <a:off x="7498924" y="436228"/>
            <a:ext cx="640932" cy="1268073"/>
          </a:xfrm>
          <a:prstGeom prst="rect">
            <a:avLst/>
          </a:prstGeom>
          <a:solidFill>
            <a:srgbClr val="00B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a:extLst>
              <a:ext uri="{FF2B5EF4-FFF2-40B4-BE49-F238E27FC236}">
                <a16:creationId xmlns:a16="http://schemas.microsoft.com/office/drawing/2014/main" id="{523B750E-7910-45D4-A1C1-C15DF0A9073A}"/>
              </a:ext>
            </a:extLst>
          </p:cNvPr>
          <p:cNvSpPr/>
          <p:nvPr/>
        </p:nvSpPr>
        <p:spPr>
          <a:xfrm>
            <a:off x="1152288" y="6185139"/>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114/110 – Liaison Les </a:t>
            </a:r>
            <a:r>
              <a:rPr lang="fr-CH" sz="1400" dirty="0" err="1">
                <a:latin typeface="Arial Nova" panose="020B0604020202020204" pitchFamily="34" charset="0"/>
              </a:rPr>
              <a:t>Neyres</a:t>
            </a:r>
            <a:r>
              <a:rPr lang="fr-CH" sz="1400" dirty="0">
                <a:latin typeface="Arial Nova" panose="020B0604020202020204" pitchFamily="34" charset="0"/>
              </a:rPr>
              <a:t> / Bex cad 1h</a:t>
            </a:r>
          </a:p>
        </p:txBody>
      </p:sp>
      <p:sp>
        <p:nvSpPr>
          <p:cNvPr id="17" name="Rectangle 16">
            <a:extLst>
              <a:ext uri="{FF2B5EF4-FFF2-40B4-BE49-F238E27FC236}">
                <a16:creationId xmlns:a16="http://schemas.microsoft.com/office/drawing/2014/main" id="{F6753680-07ED-4D97-8714-7A35DBA5043A}"/>
              </a:ext>
            </a:extLst>
          </p:cNvPr>
          <p:cNvSpPr/>
          <p:nvPr/>
        </p:nvSpPr>
        <p:spPr>
          <a:xfrm>
            <a:off x="4512478" y="844546"/>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102/103 – Prolongement </a:t>
            </a:r>
            <a:r>
              <a:rPr lang="fr-CH" sz="1400" dirty="0" err="1">
                <a:latin typeface="Arial Nova" panose="020B0604020202020204" pitchFamily="34" charset="0"/>
              </a:rPr>
              <a:t>Yvorne</a:t>
            </a:r>
            <a:endParaRPr lang="fr-CH" sz="1400" dirty="0">
              <a:latin typeface="Arial Nova" panose="020B0604020202020204" pitchFamily="34" charset="0"/>
            </a:endParaRPr>
          </a:p>
          <a:p>
            <a:pPr algn="ctr"/>
            <a:r>
              <a:rPr lang="fr-CH" sz="1400" dirty="0">
                <a:latin typeface="Arial Nova" panose="020B0604020202020204" pitchFamily="34" charset="0"/>
              </a:rPr>
              <a:t>(cad 1h sur chaque ligne)</a:t>
            </a:r>
          </a:p>
        </p:txBody>
      </p:sp>
      <p:sp>
        <p:nvSpPr>
          <p:cNvPr id="18" name="Rectangle 17">
            <a:extLst>
              <a:ext uri="{FF2B5EF4-FFF2-40B4-BE49-F238E27FC236}">
                <a16:creationId xmlns:a16="http://schemas.microsoft.com/office/drawing/2014/main" id="{C286A943-328E-4244-A6B1-20AFE4A1E89B}"/>
              </a:ext>
            </a:extLst>
          </p:cNvPr>
          <p:cNvSpPr/>
          <p:nvPr/>
        </p:nvSpPr>
        <p:spPr>
          <a:xfrm>
            <a:off x="5155582" y="4807354"/>
            <a:ext cx="2495177" cy="672861"/>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120 : Prolongement à ZI Ilettes / Bex cad 1h HP</a:t>
            </a:r>
          </a:p>
        </p:txBody>
      </p:sp>
      <p:sp>
        <p:nvSpPr>
          <p:cNvPr id="19" name="Rectangle 18">
            <a:extLst>
              <a:ext uri="{FF2B5EF4-FFF2-40B4-BE49-F238E27FC236}">
                <a16:creationId xmlns:a16="http://schemas.microsoft.com/office/drawing/2014/main" id="{B3AAE9C5-897D-4DD0-BCAF-7DFACD551D2D}"/>
              </a:ext>
            </a:extLst>
          </p:cNvPr>
          <p:cNvSpPr/>
          <p:nvPr/>
        </p:nvSpPr>
        <p:spPr>
          <a:xfrm>
            <a:off x="5141721" y="5504828"/>
            <a:ext cx="2509038" cy="672861"/>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102 : Terminus Monthey Stade Pottier, amélioration stabilité horaire cad. 30 min</a:t>
            </a:r>
          </a:p>
        </p:txBody>
      </p:sp>
      <p:sp>
        <p:nvSpPr>
          <p:cNvPr id="23" name="Rectangle 22">
            <a:extLst>
              <a:ext uri="{FF2B5EF4-FFF2-40B4-BE49-F238E27FC236}">
                <a16:creationId xmlns:a16="http://schemas.microsoft.com/office/drawing/2014/main" id="{BA3E54EE-815C-4EF1-8278-7DE08FA2A626}"/>
              </a:ext>
            </a:extLst>
          </p:cNvPr>
          <p:cNvSpPr/>
          <p:nvPr/>
        </p:nvSpPr>
        <p:spPr>
          <a:xfrm>
            <a:off x="1152288" y="4874466"/>
            <a:ext cx="2294627" cy="672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latin typeface="Arial Nova" panose="020B0604020202020204" pitchFamily="34" charset="0"/>
              </a:rPr>
              <a:t>61 – Liaison </a:t>
            </a:r>
            <a:r>
              <a:rPr lang="fr-CH" sz="1400" dirty="0" err="1">
                <a:latin typeface="Arial Nova" panose="020B0604020202020204" pitchFamily="34" charset="0"/>
              </a:rPr>
              <a:t>Collombey</a:t>
            </a:r>
            <a:r>
              <a:rPr lang="fr-CH" sz="1400" dirty="0">
                <a:latin typeface="Arial Nova" panose="020B0604020202020204" pitchFamily="34" charset="0"/>
              </a:rPr>
              <a:t> – </a:t>
            </a:r>
            <a:r>
              <a:rPr lang="fr-CH" sz="1400" dirty="0" err="1">
                <a:latin typeface="Arial Nova" panose="020B0604020202020204" pitchFamily="34" charset="0"/>
              </a:rPr>
              <a:t>Troistorrents</a:t>
            </a:r>
            <a:r>
              <a:rPr lang="fr-CH" sz="1400" dirty="0">
                <a:latin typeface="Arial Nova" panose="020B0604020202020204" pitchFamily="34" charset="0"/>
              </a:rPr>
              <a:t> La Tine - </a:t>
            </a:r>
            <a:r>
              <a:rPr lang="fr-CH" sz="1400" dirty="0" err="1">
                <a:latin typeface="Arial Nova" panose="020B0604020202020204" pitchFamily="34" charset="0"/>
              </a:rPr>
              <a:t>Morgins</a:t>
            </a:r>
            <a:r>
              <a:rPr lang="fr-CH" sz="1400" dirty="0">
                <a:latin typeface="Arial Nova" panose="020B0604020202020204" pitchFamily="34" charset="0"/>
              </a:rPr>
              <a:t> cad 1h HP</a:t>
            </a:r>
          </a:p>
        </p:txBody>
      </p:sp>
    </p:spTree>
    <p:extLst>
      <p:ext uri="{BB962C8B-B14F-4D97-AF65-F5344CB8AC3E}">
        <p14:creationId xmlns:p14="http://schemas.microsoft.com/office/powerpoint/2010/main" val="369796482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19347</TotalTime>
  <Words>852</Words>
  <Application>Microsoft Office PowerPoint</Application>
  <PresentationFormat>Affichage à l'écran (4:3)</PresentationFormat>
  <Paragraphs>250</Paragraphs>
  <Slides>15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AmpleSoft-Medium</vt:lpstr>
      <vt:lpstr>Arial</vt:lpstr>
      <vt:lpstr>Arial Nova</vt:lpstr>
      <vt:lpstr>Calibri</vt:lpstr>
      <vt:lpstr>Calibri Light</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christelle.piguet@tpc.ch</dc:creator>
  <cp:lastModifiedBy>Hugues Romain</cp:lastModifiedBy>
  <cp:revision>337</cp:revision>
  <cp:lastPrinted>2018-02-27T07:35:05Z</cp:lastPrinted>
  <dcterms:created xsi:type="dcterms:W3CDTF">2018-01-17T12:55:02Z</dcterms:created>
  <dcterms:modified xsi:type="dcterms:W3CDTF">2021-09-27T16:32:08Z</dcterms:modified>
</cp:coreProperties>
</file>